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0"/>
  </p:notesMasterIdLst>
  <p:handoutMasterIdLst>
    <p:handoutMasterId r:id="rId31"/>
  </p:handoutMasterIdLst>
  <p:sldIdLst>
    <p:sldId id="268" r:id="rId2"/>
    <p:sldId id="298" r:id="rId3"/>
    <p:sldId id="300" r:id="rId4"/>
    <p:sldId id="301" r:id="rId5"/>
    <p:sldId id="303" r:id="rId6"/>
    <p:sldId id="302" r:id="rId7"/>
    <p:sldId id="304" r:id="rId8"/>
    <p:sldId id="305" r:id="rId9"/>
    <p:sldId id="306" r:id="rId10"/>
    <p:sldId id="310" r:id="rId11"/>
    <p:sldId id="299" r:id="rId12"/>
    <p:sldId id="307" r:id="rId13"/>
    <p:sldId id="308" r:id="rId14"/>
    <p:sldId id="309" r:id="rId15"/>
    <p:sldId id="323" r:id="rId16"/>
    <p:sldId id="311" r:id="rId17"/>
    <p:sldId id="312" r:id="rId18"/>
    <p:sldId id="313" r:id="rId19"/>
    <p:sldId id="319" r:id="rId20"/>
    <p:sldId id="314" r:id="rId21"/>
    <p:sldId id="315" r:id="rId22"/>
    <p:sldId id="316" r:id="rId23"/>
    <p:sldId id="320" r:id="rId24"/>
    <p:sldId id="322" r:id="rId25"/>
    <p:sldId id="317" r:id="rId26"/>
    <p:sldId id="318" r:id="rId27"/>
    <p:sldId id="321" r:id="rId28"/>
    <p:sldId id="266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DC"/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41" autoAdjust="0"/>
  </p:normalViewPr>
  <p:slideViewPr>
    <p:cSldViewPr snapToGrid="0">
      <p:cViewPr varScale="1">
        <p:scale>
          <a:sx n="75" d="100"/>
          <a:sy n="75" d="100"/>
        </p:scale>
        <p:origin x="81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6/14/2024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6/14/2024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87800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116104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1046016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2024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pPr marL="342900" indent="-342900">
              <a:buFont typeface="+mj-lt"/>
              <a:buAutoNum type="alphaUcPeriod"/>
            </a:pPr>
            <a:r>
              <a:rPr lang="en-US" dirty="0"/>
              <a:t>Conduct Presentations</a:t>
            </a:r>
          </a:p>
          <a:p>
            <a:pPr marL="342900" indent="-342900">
              <a:buFont typeface="+mj-lt"/>
              <a:buAutoNum type="alphaUcPeriod"/>
            </a:pPr>
            <a:r>
              <a:rPr lang="en-US" dirty="0"/>
              <a:t>Manage Meetings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Leading Meetings in Teams</a:t>
            </a:r>
          </a:p>
        </p:txBody>
      </p:sp>
    </p:spTree>
    <p:extLst>
      <p:ext uri="{BB962C8B-B14F-4D97-AF65-F5344CB8AC3E}">
        <p14:creationId xmlns:p14="http://schemas.microsoft.com/office/powerpoint/2010/main" val="100487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2A1893-4A95-60F3-1812-2BBC731D2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27827F-0843-2900-FDC6-32BE6CE6A0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Conducting a Presentation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147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EEE56-2B52-F2C6-FC1A-AD8FB1085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Meetings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EFF5F-2E1F-F2B9-41BD-93DE41958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44C98-158C-0CCD-53EE-F5BC66D1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395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06529-BCA6-085C-E3FC-01761D736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Together Mode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2075FC-E4FE-45ED-5706-E7CAE806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CD8CD32-0E8E-281C-88CF-852AA0DBAB81}"/>
              </a:ext>
            </a:extLst>
          </p:cNvPr>
          <p:cNvGrpSpPr/>
          <p:nvPr/>
        </p:nvGrpSpPr>
        <p:grpSpPr>
          <a:xfrm>
            <a:off x="1224117" y="1098928"/>
            <a:ext cx="9743767" cy="5231825"/>
            <a:chOff x="1224117" y="1098928"/>
            <a:chExt cx="9743767" cy="5231825"/>
          </a:xfrm>
        </p:grpSpPr>
        <p:pic>
          <p:nvPicPr>
            <p:cNvPr id="10" name="Picture 9" descr="A group of people sitting in chairs&#10;&#10;Description automatically generated">
              <a:extLst>
                <a:ext uri="{FF2B5EF4-FFF2-40B4-BE49-F238E27FC236}">
                  <a16:creationId xmlns:a16="http://schemas.microsoft.com/office/drawing/2014/main" id="{01E3E5AB-6514-2B94-8A83-19F2A6754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4117" y="1098928"/>
              <a:ext cx="9743767" cy="5231825"/>
            </a:xfrm>
            <a:prstGeom prst="rect">
              <a:avLst/>
            </a:prstGeom>
          </p:spPr>
        </p:pic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BE0EDB5-E764-AD87-D986-C91135699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78294" y="1721702"/>
              <a:ext cx="0" cy="35381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D60511-F41B-E314-A9A6-F3393DEBEFCD}"/>
                </a:ext>
              </a:extLst>
            </p:cNvPr>
            <p:cNvSpPr/>
            <p:nvPr/>
          </p:nvSpPr>
          <p:spPr>
            <a:xfrm>
              <a:off x="6164827" y="1337187"/>
              <a:ext cx="403118" cy="384515"/>
            </a:xfrm>
            <a:prstGeom prst="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Rounded Rectangle 143">
              <a:extLst>
                <a:ext uri="{FF2B5EF4-FFF2-40B4-BE49-F238E27FC236}">
                  <a16:creationId xmlns:a16="http://schemas.microsoft.com/office/drawing/2014/main" id="{3708DD10-2378-D838-FF1C-E32F0CCBB518}"/>
                </a:ext>
              </a:extLst>
            </p:cNvPr>
            <p:cNvSpPr/>
            <p:nvPr/>
          </p:nvSpPr>
          <p:spPr>
            <a:xfrm>
              <a:off x="5509614" y="1904506"/>
              <a:ext cx="173736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button indicates Together Mode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1044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A7525A-6E54-1025-69FC-7CE3C443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D7157-FB0F-3DA7-DC1E-E1D6EFEF7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Together Mode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1D673-960E-00E3-6171-8B12E0C32B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Consider using if: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Multiple people are going to be speaking.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Your audience is easily distracted.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Your audience is susceptible to "meeting fatigue."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gauge your audience's reactions.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maintain the illusion of eye contact.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Consider not using if: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There are few participants.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Most people are joining from their smartphones.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You need to present screen-wide content.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Participants will move around a lot.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There are more than 50 participants and not including everyone in the scene will be awkward.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If using: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Keep the window maximized or at least centered.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Use a large monitor.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Put the scene on a monitor facing the same direction as the camera.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Avoid dropping out of the meeting and coming back in.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5910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002943-EB16-EA32-CBDC-BA99E2A5E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Spotlight a Participant's Camera Feed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8F859A-6B5D-5420-78B8-921D04757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B8A7DF-AAF6-5C4A-4C84-7882E17A4CA3}"/>
              </a:ext>
            </a:extLst>
          </p:cNvPr>
          <p:cNvGrpSpPr/>
          <p:nvPr/>
        </p:nvGrpSpPr>
        <p:grpSpPr>
          <a:xfrm>
            <a:off x="1220410" y="1105316"/>
            <a:ext cx="9751180" cy="5179722"/>
            <a:chOff x="1272635" y="1105316"/>
            <a:chExt cx="9751180" cy="5179722"/>
          </a:xfrm>
        </p:grpSpPr>
        <p:pic>
          <p:nvPicPr>
            <p:cNvPr id="15" name="Picture 14" descr="A person in a room&#10;&#10;Description automatically generated">
              <a:extLst>
                <a:ext uri="{FF2B5EF4-FFF2-40B4-BE49-F238E27FC236}">
                  <a16:creationId xmlns:a16="http://schemas.microsoft.com/office/drawing/2014/main" id="{043AB267-0E62-EE0B-8BBA-2285B90D2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2636" y="1105316"/>
              <a:ext cx="9646729" cy="5179722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2E022CAC-4DC5-BC87-4C6B-7B6B2F20EB49}"/>
                </a:ext>
              </a:extLst>
            </p:cNvPr>
            <p:cNvSpPr/>
            <p:nvPr/>
          </p:nvSpPr>
          <p:spPr>
            <a:xfrm>
              <a:off x="1752176" y="2246716"/>
              <a:ext cx="13716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Spotlighted feed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395F9BB-0AE5-FF6F-A9B2-3932DA8DA70A}"/>
                </a:ext>
              </a:extLst>
            </p:cNvPr>
            <p:cNvCxnSpPr>
              <a:cxnSpLocks/>
            </p:cNvCxnSpPr>
            <p:nvPr/>
          </p:nvCxnSpPr>
          <p:spPr>
            <a:xfrm>
              <a:off x="2033377" y="5653548"/>
              <a:ext cx="0" cy="35381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4AEB4E54-D916-A429-5348-692ADA63B12B}"/>
                </a:ext>
              </a:extLst>
            </p:cNvPr>
            <p:cNvSpPr/>
            <p:nvPr/>
          </p:nvSpPr>
          <p:spPr>
            <a:xfrm>
              <a:off x="1272635" y="5516229"/>
              <a:ext cx="1554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Spotlight indicator</a:t>
              </a: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85EBAAE1-6991-7967-97C5-3E9F12D8194E}"/>
                </a:ext>
              </a:extLst>
            </p:cNvPr>
            <p:cNvSpPr/>
            <p:nvPr/>
          </p:nvSpPr>
          <p:spPr>
            <a:xfrm>
              <a:off x="9195015" y="2247034"/>
              <a:ext cx="18288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Other participants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95534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BE7343-D028-CD3C-1615-91E995B78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Immersive Space (3D)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D836BC-6FBE-28A0-FEF0-51B91527E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A9F0DDC-B1AD-B7D1-E2E7-5DCA723E0312}"/>
              </a:ext>
            </a:extLst>
          </p:cNvPr>
          <p:cNvGrpSpPr/>
          <p:nvPr/>
        </p:nvGrpSpPr>
        <p:grpSpPr>
          <a:xfrm>
            <a:off x="537387" y="1362195"/>
            <a:ext cx="11117227" cy="4748981"/>
            <a:chOff x="621397" y="1696492"/>
            <a:chExt cx="11117227" cy="4748981"/>
          </a:xfrm>
        </p:grpSpPr>
        <p:pic>
          <p:nvPicPr>
            <p:cNvPr id="11" name="Picture 10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2A271464-52CA-466C-95B6-DE229640A4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939"/>
            <a:stretch/>
          </p:blipFill>
          <p:spPr>
            <a:xfrm>
              <a:off x="2762864" y="1696492"/>
              <a:ext cx="8975760" cy="4748981"/>
            </a:xfrm>
            <a:prstGeom prst="rect">
              <a:avLst/>
            </a:prstGeom>
          </p:spPr>
        </p:pic>
        <p:pic>
          <p:nvPicPr>
            <p:cNvPr id="9" name="Picture 8" descr="A screenshot of a video game&#10;&#10;Description automatically generated">
              <a:extLst>
                <a:ext uri="{FF2B5EF4-FFF2-40B4-BE49-F238E27FC236}">
                  <a16:creationId xmlns:a16="http://schemas.microsoft.com/office/drawing/2014/main" id="{0943E8F7-5614-905A-E0EC-CBFF2641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94" t="2359" r="1683" b="1901"/>
            <a:stretch/>
          </p:blipFill>
          <p:spPr>
            <a:xfrm>
              <a:off x="845620" y="2848822"/>
              <a:ext cx="2430657" cy="1532371"/>
            </a:xfrm>
            <a:prstGeom prst="rect">
              <a:avLst/>
            </a:prstGeom>
          </p:spPr>
        </p:pic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B342DAD2-C128-3EDC-BF40-A52B4C515F09}"/>
                </a:ext>
              </a:extLst>
            </p:cNvPr>
            <p:cNvSpPr/>
            <p:nvPr/>
          </p:nvSpPr>
          <p:spPr>
            <a:xfrm>
              <a:off x="621397" y="2584334"/>
              <a:ext cx="23774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Select avatar and enter space</a:t>
              </a: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4E251117-FD79-F146-B5DC-32C3DA4EAF9C}"/>
                </a:ext>
              </a:extLst>
            </p:cNvPr>
            <p:cNvSpPr/>
            <p:nvPr/>
          </p:nvSpPr>
          <p:spPr>
            <a:xfrm>
              <a:off x="6651617" y="3555280"/>
              <a:ext cx="2314405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Participants without an avatar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5B17CB73-F3F4-6A28-F46F-052A37C24A68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7716805" y="3587684"/>
              <a:ext cx="184030" cy="7825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602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6EC820-A23E-C5B6-EB23-4B9D6A30A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17DAD-53D6-003F-1AC6-A2945DC90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F1CCC50-2050-DB57-5211-217501399732}"/>
              </a:ext>
            </a:extLst>
          </p:cNvPr>
          <p:cNvGrpSpPr/>
          <p:nvPr/>
        </p:nvGrpSpPr>
        <p:grpSpPr>
          <a:xfrm>
            <a:off x="985335" y="1285493"/>
            <a:ext cx="10221330" cy="4376467"/>
            <a:chOff x="934278" y="1285493"/>
            <a:chExt cx="10221330" cy="4376467"/>
          </a:xfrm>
        </p:grpSpPr>
        <p:pic>
          <p:nvPicPr>
            <p:cNvPr id="51" name="Picture 50" descr="A screenshot of a video conference&#10;&#10;Description automatically generated">
              <a:extLst>
                <a:ext uri="{FF2B5EF4-FFF2-40B4-BE49-F238E27FC236}">
                  <a16:creationId xmlns:a16="http://schemas.microsoft.com/office/drawing/2014/main" id="{B4A1B09D-9203-6412-E0FB-87E1907B9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9926" y="1285493"/>
              <a:ext cx="4795682" cy="3654106"/>
            </a:xfrm>
            <a:prstGeom prst="rect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322043E-7E2F-759B-040C-96B0DAC1B608}"/>
                </a:ext>
              </a:extLst>
            </p:cNvPr>
            <p:cNvGrpSpPr/>
            <p:nvPr/>
          </p:nvGrpSpPr>
          <p:grpSpPr>
            <a:xfrm>
              <a:off x="934278" y="1285493"/>
              <a:ext cx="5068957" cy="4376467"/>
              <a:chOff x="934278" y="1285493"/>
              <a:chExt cx="5068957" cy="4376467"/>
            </a:xfrm>
          </p:grpSpPr>
          <p:pic>
            <p:nvPicPr>
              <p:cNvPr id="53" name="Picture 52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5DE8C6FC-13B5-3D4F-17E3-D28B654D49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3512" b="50000"/>
              <a:stretch/>
            </p:blipFill>
            <p:spPr>
              <a:xfrm>
                <a:off x="2356150" y="4101629"/>
                <a:ext cx="3615072" cy="1560331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47" name="Picture 46" descr="A screenshot of a video chat&#10;&#10;Description automatically generated">
                <a:extLst>
                  <a:ext uri="{FF2B5EF4-FFF2-40B4-BE49-F238E27FC236}">
                    <a16:creationId xmlns:a16="http://schemas.microsoft.com/office/drawing/2014/main" id="{528A7848-9F90-FD3D-2604-2DFFC5BB5F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7553" y="1285493"/>
                <a:ext cx="4795682" cy="3387383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9898E046-0BCD-3E22-6D10-C1613FCF5393}"/>
                  </a:ext>
                </a:extLst>
              </p:cNvPr>
              <p:cNvSpPr/>
              <p:nvPr/>
            </p:nvSpPr>
            <p:spPr>
              <a:xfrm>
                <a:off x="934278" y="1285493"/>
                <a:ext cx="5068957" cy="4287014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</p:grpSp>
      <p:sp>
        <p:nvSpPr>
          <p:cNvPr id="57" name="AutoShape 303">
            <a:extLst>
              <a:ext uri="{FF2B5EF4-FFF2-40B4-BE49-F238E27FC236}">
                <a16:creationId xmlns:a16="http://schemas.microsoft.com/office/drawing/2014/main" id="{C2B801D8-0AF8-E0A7-5554-AF0AB1A28202}"/>
              </a:ext>
            </a:extLst>
          </p:cNvPr>
          <p:cNvSpPr>
            <a:spLocks/>
          </p:cNvSpPr>
          <p:nvPr/>
        </p:nvSpPr>
        <p:spPr bwMode="auto">
          <a:xfrm flipH="1">
            <a:off x="2319893" y="2914340"/>
            <a:ext cx="233950" cy="247266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58" name="Rounded Rectangle 143">
            <a:extLst>
              <a:ext uri="{FF2B5EF4-FFF2-40B4-BE49-F238E27FC236}">
                <a16:creationId xmlns:a16="http://schemas.microsoft.com/office/drawing/2014/main" id="{C114FA05-02DB-4CC9-5F6A-1240A19788C3}"/>
              </a:ext>
            </a:extLst>
          </p:cNvPr>
          <p:cNvSpPr/>
          <p:nvPr/>
        </p:nvSpPr>
        <p:spPr>
          <a:xfrm>
            <a:off x="455901" y="3873029"/>
            <a:ext cx="1828800" cy="4572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Features available to participants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255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3547B-7F1B-01D4-0A87-CDEFD401A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Breakout Rooms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B530F1-930B-395E-B92C-3D0F7BF33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12" name="IMAGE_BOUNDING_BOX">
            <a:extLst>
              <a:ext uri="{FF2B5EF4-FFF2-40B4-BE49-F238E27FC236}">
                <a16:creationId xmlns:a16="http://schemas.microsoft.com/office/drawing/2014/main" id="{1E431611-08E6-B82F-EF89-460A7E62B635}"/>
              </a:ext>
            </a:extLst>
          </p:cNvPr>
          <p:cNvSpPr/>
          <p:nvPr/>
        </p:nvSpPr>
        <p:spPr>
          <a:xfrm>
            <a:off x="233423" y="1373424"/>
            <a:ext cx="11614447" cy="4269191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70E308-6578-A840-BC01-83B9F9B626D8}"/>
              </a:ext>
            </a:extLst>
          </p:cNvPr>
          <p:cNvGrpSpPr/>
          <p:nvPr/>
        </p:nvGrpSpPr>
        <p:grpSpPr>
          <a:xfrm>
            <a:off x="3749819" y="1295201"/>
            <a:ext cx="4672698" cy="4687458"/>
            <a:chOff x="3416234" y="1396801"/>
            <a:chExt cx="4672698" cy="4687458"/>
          </a:xfrm>
        </p:grpSpPr>
        <p:pic>
          <p:nvPicPr>
            <p:cNvPr id="5" name="Picture 4" descr="A screenshot of a phone&#10;&#10;Description automatically generated">
              <a:extLst>
                <a:ext uri="{FF2B5EF4-FFF2-40B4-BE49-F238E27FC236}">
                  <a16:creationId xmlns:a16="http://schemas.microsoft.com/office/drawing/2014/main" id="{4624E2AA-3263-4811-7B32-E9BACAB31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9945" y="1396801"/>
              <a:ext cx="2308987" cy="468745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4D698129-BE14-12D6-62A8-CE8CBA3D4F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3920" y="247839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D4909C53-F9F8-83B5-855C-7F3C35A1DA56}"/>
                </a:ext>
              </a:extLst>
            </p:cNvPr>
            <p:cNvSpPr/>
            <p:nvPr/>
          </p:nvSpPr>
          <p:spPr>
            <a:xfrm>
              <a:off x="3886769" y="234107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number of rooms</a:t>
              </a: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1917436D-F116-B4C1-6F11-7B7A97E401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650119" y="3025879"/>
              <a:ext cx="174625" cy="138112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62CA32A5-6F67-7C55-E530-36E716C52940}"/>
                </a:ext>
              </a:extLst>
            </p:cNvPr>
            <p:cNvSpPr/>
            <p:nvPr/>
          </p:nvSpPr>
          <p:spPr>
            <a:xfrm>
              <a:off x="3416234" y="3459497"/>
              <a:ext cx="219456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Determine how participants are assigned to rooms</a:t>
              </a: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D8DDC88B-3DD6-09E0-3C01-946C13B50C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3079" y="575386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320B05E3-654E-A7CD-E2F9-2B401C01EE82}"/>
                </a:ext>
              </a:extLst>
            </p:cNvPr>
            <p:cNvSpPr/>
            <p:nvPr/>
          </p:nvSpPr>
          <p:spPr>
            <a:xfrm>
              <a:off x="4147754" y="5616705"/>
              <a:ext cx="14630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Create the rooms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1915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896EE-9739-30EC-6B73-AE66DDACD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Breakout Room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07CCF-6B25-7949-6077-A4FF4E43F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8" name="AutoShape 304">
            <a:extLst>
              <a:ext uri="{FF2B5EF4-FFF2-40B4-BE49-F238E27FC236}">
                <a16:creationId xmlns:a16="http://schemas.microsoft.com/office/drawing/2014/main" id="{D10379EA-48A7-AFDE-474A-3550E9AD9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3249702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8D92EBD-AF5F-CF11-F213-6B553E7F1AB7}"/>
              </a:ext>
            </a:extLst>
          </p:cNvPr>
          <p:cNvGrpSpPr/>
          <p:nvPr/>
        </p:nvGrpSpPr>
        <p:grpSpPr>
          <a:xfrm>
            <a:off x="6757002" y="1332299"/>
            <a:ext cx="4305867" cy="4871126"/>
            <a:chOff x="6523322" y="1320805"/>
            <a:chExt cx="4305867" cy="4871126"/>
          </a:xfrm>
        </p:grpSpPr>
        <p:pic>
          <p:nvPicPr>
            <p:cNvPr id="21" name="Picture 20" descr="A screenshot of a phone&#10;&#10;Description automatically generated">
              <a:extLst>
                <a:ext uri="{FF2B5EF4-FFF2-40B4-BE49-F238E27FC236}">
                  <a16:creationId xmlns:a16="http://schemas.microsoft.com/office/drawing/2014/main" id="{C5E300C2-2227-10BB-7290-94D6C2867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3322" y="1320805"/>
              <a:ext cx="2772397" cy="487112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4" name="Line 313">
              <a:extLst>
                <a:ext uri="{FF2B5EF4-FFF2-40B4-BE49-F238E27FC236}">
                  <a16:creationId xmlns:a16="http://schemas.microsoft.com/office/drawing/2014/main" id="{8618DC8F-45BC-CDDC-88FF-55D2845C087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9005151" y="223573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313">
              <a:extLst>
                <a:ext uri="{FF2B5EF4-FFF2-40B4-BE49-F238E27FC236}">
                  <a16:creationId xmlns:a16="http://schemas.microsoft.com/office/drawing/2014/main" id="{E804E6B5-161F-9E9D-BC7A-C4B07E6ED09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984831" y="350034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DED18B24-1CBD-F630-1F07-A70BA928F188}"/>
                </a:ext>
              </a:extLst>
            </p:cNvPr>
            <p:cNvSpPr/>
            <p:nvPr/>
          </p:nvSpPr>
          <p:spPr>
            <a:xfrm>
              <a:off x="9457589" y="2052852"/>
              <a:ext cx="13716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Delegate room management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9D871E5E-8849-359C-1886-6CD16328AFD2}"/>
                </a:ext>
              </a:extLst>
            </p:cNvPr>
            <p:cNvSpPr/>
            <p:nvPr/>
          </p:nvSpPr>
          <p:spPr>
            <a:xfrm>
              <a:off x="9457589" y="3363183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Set a time limit</a:t>
              </a:r>
            </a:p>
          </p:txBody>
        </p:sp>
        <p:sp>
          <p:nvSpPr>
            <p:cNvPr id="5" name="Line 313">
              <a:extLst>
                <a:ext uri="{FF2B5EF4-FFF2-40B4-BE49-F238E27FC236}">
                  <a16:creationId xmlns:a16="http://schemas.microsoft.com/office/drawing/2014/main" id="{3C41C742-B0DC-1307-D69B-8D9A5C3655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9091495" y="5318347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84639873-F64E-8B56-F2BB-5A8267AC3515}"/>
                </a:ext>
              </a:extLst>
            </p:cNvPr>
            <p:cNvSpPr/>
            <p:nvPr/>
          </p:nvSpPr>
          <p:spPr>
            <a:xfrm>
              <a:off x="9457589" y="4855041"/>
              <a:ext cx="1371600" cy="9144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Allow people to leave the room without leaving the meeting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AEA75C-D1DB-FCB7-39A9-650963540F6B}"/>
              </a:ext>
            </a:extLst>
          </p:cNvPr>
          <p:cNvGrpSpPr/>
          <p:nvPr/>
        </p:nvGrpSpPr>
        <p:grpSpPr>
          <a:xfrm>
            <a:off x="775439" y="1487183"/>
            <a:ext cx="4656000" cy="4463039"/>
            <a:chOff x="993278" y="1607769"/>
            <a:chExt cx="4656000" cy="446303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F4E1418-FA32-EC00-817E-CF447EBA5052}"/>
                </a:ext>
              </a:extLst>
            </p:cNvPr>
            <p:cNvGrpSpPr/>
            <p:nvPr/>
          </p:nvGrpSpPr>
          <p:grpSpPr>
            <a:xfrm>
              <a:off x="2831539" y="1607769"/>
              <a:ext cx="2817739" cy="4463039"/>
              <a:chOff x="2831539" y="1607769"/>
              <a:chExt cx="2817739" cy="4463039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D59081A1-1579-F126-1258-9F8CEF1A3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2831539" y="1607769"/>
                <a:ext cx="2817739" cy="4463039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356CB5CD-C491-01CE-A3E5-6AE8299A9F92}"/>
                  </a:ext>
                </a:extLst>
              </p:cNvPr>
              <p:cNvSpPr/>
              <p:nvPr/>
            </p:nvSpPr>
            <p:spPr>
              <a:xfrm>
                <a:off x="4923620" y="3516330"/>
                <a:ext cx="548640" cy="340514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E62428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3" name="Line 313">
              <a:extLst>
                <a:ext uri="{FF2B5EF4-FFF2-40B4-BE49-F238E27FC236}">
                  <a16:creationId xmlns:a16="http://schemas.microsoft.com/office/drawing/2014/main" id="{7F70C013-E765-5380-5E1C-E2E770DB60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2494888" y="4053736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C56D1B0D-12A5-F0DE-F194-648A6AA7ABC2}"/>
                </a:ext>
              </a:extLst>
            </p:cNvPr>
            <p:cNvSpPr/>
            <p:nvPr/>
          </p:nvSpPr>
          <p:spPr>
            <a:xfrm>
              <a:off x="993278" y="3687976"/>
              <a:ext cx="1645920" cy="7315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Open rooms and move people into them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72170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5A205-A265-D7E7-2D35-9368C4809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Collaborative Meeting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D1FD81-05AD-023B-FDAB-88F899275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086FFF-EBD8-0F32-9CB8-431DBC541E31}"/>
              </a:ext>
            </a:extLst>
          </p:cNvPr>
          <p:cNvGrpSpPr/>
          <p:nvPr/>
        </p:nvGrpSpPr>
        <p:grpSpPr>
          <a:xfrm>
            <a:off x="713391" y="1273883"/>
            <a:ext cx="10765219" cy="5070898"/>
            <a:chOff x="669953" y="1273883"/>
            <a:chExt cx="10765219" cy="5070898"/>
          </a:xfrm>
        </p:grpSpPr>
        <p:pic>
          <p:nvPicPr>
            <p:cNvPr id="14" name="Picture 1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B7A2A55-15CC-5114-B13B-9D24D1092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9953" y="1273883"/>
              <a:ext cx="8846311" cy="5070898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7B232D80-4A88-AB19-36E8-9A369C0B6D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8164" y="3760792"/>
              <a:ext cx="7361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6475B569-2212-571B-79D1-F04440321AAB}"/>
                </a:ext>
              </a:extLst>
            </p:cNvPr>
            <p:cNvSpPr/>
            <p:nvPr/>
          </p:nvSpPr>
          <p:spPr>
            <a:xfrm>
              <a:off x="9423492" y="3532192"/>
              <a:ext cx="201168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Hover to view name of person editing 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E901A5F5-8FD2-D746-B019-1B8B41A366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19054" y="4988832"/>
              <a:ext cx="73610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ounded Rectangle 143">
              <a:extLst>
                <a:ext uri="{FF2B5EF4-FFF2-40B4-BE49-F238E27FC236}">
                  <a16:creationId xmlns:a16="http://schemas.microsoft.com/office/drawing/2014/main" id="{0947A869-C65C-5781-4906-56D021B1E638}"/>
                </a:ext>
              </a:extLst>
            </p:cNvPr>
            <p:cNvSpPr/>
            <p:nvPr/>
          </p:nvSpPr>
          <p:spPr>
            <a:xfrm>
              <a:off x="9423492" y="4760232"/>
              <a:ext cx="201168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your assigned tasks in Planner or To Do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451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 Presentations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8C0E-BF38-4CAB-5DA4-8D8082B0A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 a Meeting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DB0735-736A-AA81-AAA1-ACB5E92E1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856ABF-069A-A2DD-74E0-54E0B884E56F}"/>
              </a:ext>
            </a:extLst>
          </p:cNvPr>
          <p:cNvGrpSpPr/>
          <p:nvPr/>
        </p:nvGrpSpPr>
        <p:grpSpPr>
          <a:xfrm>
            <a:off x="1023526" y="1116713"/>
            <a:ext cx="10144948" cy="5273497"/>
            <a:chOff x="908291" y="1047889"/>
            <a:chExt cx="10144948" cy="5273497"/>
          </a:xfrm>
        </p:grpSpPr>
        <p:pic>
          <p:nvPicPr>
            <p:cNvPr id="14" name="Picture 1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E076534B-5C14-8A53-1C4D-8E0FF974C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8760" y="1047889"/>
              <a:ext cx="9914479" cy="527349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C7BD0237-F2EE-FD1E-AEA3-3030D90F56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92203" y="1646905"/>
              <a:ext cx="0" cy="3048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9AD8D096-5D8C-E851-C512-C002C5DF9AF4}"/>
                </a:ext>
              </a:extLst>
            </p:cNvPr>
            <p:cNvSpPr/>
            <p:nvPr/>
          </p:nvSpPr>
          <p:spPr>
            <a:xfrm>
              <a:off x="908291" y="1871279"/>
              <a:ext cx="1767825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Hover to see who started the recording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5AA6348-4378-9524-AC4A-257746A4ED93}"/>
                </a:ext>
              </a:extLst>
            </p:cNvPr>
            <p:cNvSpPr/>
            <p:nvPr/>
          </p:nvSpPr>
          <p:spPr>
            <a:xfrm>
              <a:off x="1448073" y="1434019"/>
              <a:ext cx="688258" cy="18288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11104A3-2BA9-E333-1BCF-AEC74CF93B2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7501164" y="2045065"/>
              <a:ext cx="0" cy="3048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F45A43EF-4008-9289-8D6E-E030BF23BFC7}"/>
                </a:ext>
              </a:extLst>
            </p:cNvPr>
            <p:cNvSpPr/>
            <p:nvPr/>
          </p:nvSpPr>
          <p:spPr>
            <a:xfrm>
              <a:off x="7583263" y="2054159"/>
              <a:ext cx="19202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Recording privacy notice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747440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D954FA-100E-4859-C3C5-83ABD119E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7130A6-F8EE-1A3C-4E3B-6064F8B7F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Privacy Concerns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989ADC-4058-452A-5118-83D44CC489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5"/>
            <a:ext cx="11520819" cy="1631120"/>
          </a:xfrm>
        </p:spPr>
        <p:txBody>
          <a:bodyPr/>
          <a:lstStyle/>
          <a:p>
            <a:r>
              <a:rPr lang="en-US" dirty="0"/>
              <a:t>When a meeting is being recorded or transcribed, everyone who joins is notified of the recording.</a:t>
            </a:r>
          </a:p>
          <a:p>
            <a:r>
              <a:rPr lang="en-US" dirty="0"/>
              <a:t>Be aware of organization's policies about recording calls and meetings.</a:t>
            </a:r>
          </a:p>
          <a:p>
            <a:r>
              <a:rPr lang="en-US" dirty="0"/>
              <a:t>Obtain written or verbal permission, if necessary.</a:t>
            </a:r>
          </a:p>
          <a:p>
            <a:r>
              <a:rPr lang="en-US" dirty="0"/>
              <a:t>Microsoft Privacy Statement online at </a:t>
            </a:r>
            <a:r>
              <a:rPr lang="en-US" b="1" dirty="0"/>
              <a:t>https://privacy.microsoft.com/en-US</a:t>
            </a:r>
            <a:endParaRPr lang="en-US" dirty="0"/>
          </a:p>
          <a:p>
            <a:endParaRPr lang="en-US" dirty="0"/>
          </a:p>
        </p:txBody>
      </p:sp>
      <p:sp>
        <p:nvSpPr>
          <p:cNvPr id="7" name="AutoShape 2" descr="Generated from prompt">
            <a:extLst>
              <a:ext uri="{FF2B5EF4-FFF2-40B4-BE49-F238E27FC236}">
                <a16:creationId xmlns:a16="http://schemas.microsoft.com/office/drawing/2014/main" id="{72F11F39-8113-C84F-D5D8-D0440660DD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AutoShape 4" descr="Generated from prompt">
            <a:extLst>
              <a:ext uri="{FF2B5EF4-FFF2-40B4-BE49-F238E27FC236}">
                <a16:creationId xmlns:a16="http://schemas.microsoft.com/office/drawing/2014/main" id="{5B2F6968-B877-18B7-22AD-B3BA68DE60E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C8297948-4B97-A0B2-81B8-5804A4AA6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550" y="2676778"/>
            <a:ext cx="8144901" cy="3650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35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DDF995-CCC5-E1CF-A7B1-FDDA10DCB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3FC596-EC7E-9497-E4AD-E53BC632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Saved Recording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F42ACE-DA77-FAB9-2C12-5AEB06D21F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Thumbnail of the recorded meeting appears on the </a:t>
            </a:r>
            <a:r>
              <a:rPr lang="en-US" b="1" dirty="0"/>
              <a:t>Posts</a:t>
            </a:r>
            <a:r>
              <a:rPr lang="en-US" dirty="0"/>
              <a:t> tab.</a:t>
            </a:r>
          </a:p>
          <a:p>
            <a:r>
              <a:rPr lang="en-US" dirty="0"/>
              <a:t>Select the recorded meeting thumbnail to start playback.</a:t>
            </a:r>
          </a:p>
          <a:p>
            <a:r>
              <a:rPr lang="en-US" b="1" dirty="0"/>
              <a:t>More options</a:t>
            </a:r>
            <a:r>
              <a:rPr lang="en-US" dirty="0"/>
              <a:t> include:</a:t>
            </a:r>
          </a:p>
          <a:p>
            <a:pPr lvl="1"/>
            <a:r>
              <a:rPr lang="en-US" dirty="0"/>
              <a:t>Open the recording in SharePoint or OneDrive.</a:t>
            </a:r>
          </a:p>
          <a:p>
            <a:pPr lvl="1"/>
            <a:r>
              <a:rPr lang="en-US" dirty="0"/>
              <a:t>Get a copy of the URL of the recording.</a:t>
            </a:r>
          </a:p>
          <a:p>
            <a:pPr lvl="1"/>
            <a:r>
              <a:rPr lang="en-US" dirty="0"/>
              <a:t>Get help about recording meetings in Teams.</a:t>
            </a:r>
          </a:p>
          <a:p>
            <a:pPr lvl="1"/>
            <a:r>
              <a:rPr lang="en-US" dirty="0"/>
              <a:t>Send feedback to Microsoft to report a problem.</a:t>
            </a:r>
          </a:p>
        </p:txBody>
      </p:sp>
      <p:pic>
        <p:nvPicPr>
          <p:cNvPr id="13" name="Picture 12" descr="A screenshot of a video recording&#10;&#10;Description automatically generated">
            <a:extLst>
              <a:ext uri="{FF2B5EF4-FFF2-40B4-BE49-F238E27FC236}">
                <a16:creationId xmlns:a16="http://schemas.microsoft.com/office/drawing/2014/main" id="{5759A84E-6F66-7786-B80C-1039E6ABF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851" y="1171074"/>
            <a:ext cx="3963914" cy="51495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2BEA95C-B997-8F3C-1409-9EB050446C63}"/>
              </a:ext>
            </a:extLst>
          </p:cNvPr>
          <p:cNvGrpSpPr/>
          <p:nvPr/>
        </p:nvGrpSpPr>
        <p:grpSpPr>
          <a:xfrm>
            <a:off x="10032146" y="4706057"/>
            <a:ext cx="1781113" cy="274638"/>
            <a:chOff x="8369449" y="5079683"/>
            <a:chExt cx="1781113" cy="274638"/>
          </a:xfrm>
        </p:grpSpPr>
        <p:sp>
          <p:nvSpPr>
            <p:cNvPr id="7" name="Line 313">
              <a:extLst>
                <a:ext uri="{FF2B5EF4-FFF2-40B4-BE49-F238E27FC236}">
                  <a16:creationId xmlns:a16="http://schemas.microsoft.com/office/drawing/2014/main" id="{D43CA16C-38AB-29C3-7F5D-040E526D9F2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8705625" y="5217002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51299699-DE83-B5B0-14DE-1FD0988FE206}"/>
                </a:ext>
              </a:extLst>
            </p:cNvPr>
            <p:cNvSpPr/>
            <p:nvPr/>
          </p:nvSpPr>
          <p:spPr>
            <a:xfrm>
              <a:off x="8961842" y="5079683"/>
              <a:ext cx="118872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More options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4A28986-6E96-E333-A3AE-D694244773FD}"/>
                </a:ext>
              </a:extLst>
            </p:cNvPr>
            <p:cNvSpPr/>
            <p:nvPr/>
          </p:nvSpPr>
          <p:spPr>
            <a:xfrm>
              <a:off x="8369449" y="5142155"/>
              <a:ext cx="247426" cy="172123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8737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762BD-DC20-9673-AB27-0FBE634EE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Transcription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3090E-28F8-F760-C142-6CECC43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DF567E8-A420-8063-3F2E-632FCD2FB606}"/>
              </a:ext>
            </a:extLst>
          </p:cNvPr>
          <p:cNvGrpSpPr/>
          <p:nvPr/>
        </p:nvGrpSpPr>
        <p:grpSpPr>
          <a:xfrm>
            <a:off x="849551" y="1203003"/>
            <a:ext cx="10492898" cy="5115766"/>
            <a:chOff x="849551" y="1203003"/>
            <a:chExt cx="10492898" cy="511576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CF2F218-8488-E77D-EF6F-63B767A76CF4}"/>
                </a:ext>
              </a:extLst>
            </p:cNvPr>
            <p:cNvGrpSpPr/>
            <p:nvPr/>
          </p:nvGrpSpPr>
          <p:grpSpPr>
            <a:xfrm>
              <a:off x="849551" y="1203003"/>
              <a:ext cx="10492898" cy="5115766"/>
              <a:chOff x="1256881" y="1203003"/>
              <a:chExt cx="10492898" cy="5115766"/>
            </a:xfrm>
          </p:grpSpPr>
          <p:pic>
            <p:nvPicPr>
              <p:cNvPr id="13" name="Picture 12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2A8D6FE8-DC91-3369-3423-B41DEE77D1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56881" y="1203003"/>
                <a:ext cx="9255018" cy="5115766"/>
              </a:xfrm>
              <a:prstGeom prst="rect">
                <a:avLst/>
              </a:prstGeom>
            </p:spPr>
          </p:pic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C7EAF7DA-2012-C8EC-22F7-3C3772E7124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3912319" y="2195011"/>
                <a:ext cx="0" cy="3048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ounded Rectangle 143">
                <a:extLst>
                  <a:ext uri="{FF2B5EF4-FFF2-40B4-BE49-F238E27FC236}">
                    <a16:creationId xmlns:a16="http://schemas.microsoft.com/office/drawing/2014/main" id="{9EEC43BF-4198-B4CC-5AC1-26458248A57B}"/>
                  </a:ext>
                </a:extLst>
              </p:cNvPr>
              <p:cNvSpPr/>
              <p:nvPr/>
            </p:nvSpPr>
            <p:spPr>
              <a:xfrm>
                <a:off x="2007342" y="2118811"/>
                <a:ext cx="1767825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Transcription privacy notice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8" name="Rounded Rectangle 143">
                <a:extLst>
                  <a:ext uri="{FF2B5EF4-FFF2-40B4-BE49-F238E27FC236}">
                    <a16:creationId xmlns:a16="http://schemas.microsoft.com/office/drawing/2014/main" id="{4D249C72-EC2F-E438-1EF9-B8038F9A8D3E}"/>
                  </a:ext>
                </a:extLst>
              </p:cNvPr>
              <p:cNvSpPr/>
              <p:nvPr/>
            </p:nvSpPr>
            <p:spPr>
              <a:xfrm>
                <a:off x="10561059" y="3896826"/>
                <a:ext cx="118872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Transcript pane</a:t>
                </a:r>
              </a:p>
            </p:txBody>
          </p:sp>
          <p:sp>
            <p:nvSpPr>
              <p:cNvPr id="9" name="AutoShape 302">
                <a:extLst>
                  <a:ext uri="{FF2B5EF4-FFF2-40B4-BE49-F238E27FC236}">
                    <a16:creationId xmlns:a16="http://schemas.microsoft.com/office/drawing/2014/main" id="{1E6A2669-30BD-64C2-09B9-C1A5AE3B6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435" y="1932085"/>
                <a:ext cx="174624" cy="4386683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  <p:pic>
          <p:nvPicPr>
            <p:cNvPr id="20" name="Picture 19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E7BEFA7B-1EAD-9E0C-E919-4C24AD4B6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389" y="1932085"/>
              <a:ext cx="2438611" cy="8306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5046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F93BFE-51C9-9719-97F6-130F97E04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478254-152E-715F-5CC0-B9F43F05C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Copilot in Teams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F1969A-9308-4B74-E079-2E36463E0E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81200" y="1116104"/>
            <a:ext cx="9601200" cy="1312464"/>
          </a:xfrm>
        </p:spPr>
        <p:txBody>
          <a:bodyPr/>
          <a:lstStyle/>
          <a:p>
            <a:r>
              <a:rPr lang="en-US" b="1" dirty="0"/>
              <a:t>Generative AI</a:t>
            </a:r>
            <a:r>
              <a:rPr lang="en-US" dirty="0"/>
              <a:t>: Tools designed to generate any kind of content—text, programming code, audio, images, video, and so on. </a:t>
            </a:r>
          </a:p>
          <a:p>
            <a:r>
              <a:rPr lang="en-US" b="1" dirty="0"/>
              <a:t>Copilot</a:t>
            </a:r>
            <a:r>
              <a:rPr lang="en-US" dirty="0"/>
              <a:t>: Microsoft's AI-powered tool that uses natural language commands and can be used to assist with a variety of tasks.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93AEDE-638A-721C-9C79-EEC8438E66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2599791"/>
            <a:ext cx="11483012" cy="3776214"/>
          </a:xfrm>
        </p:spPr>
        <p:txBody>
          <a:bodyPr/>
          <a:lstStyle/>
          <a:p>
            <a:r>
              <a:rPr lang="en-US" dirty="0"/>
              <a:t>Microsoft offers a wide variety of Copilot products.</a:t>
            </a:r>
          </a:p>
          <a:p>
            <a:pPr lvl="1"/>
            <a:r>
              <a:rPr lang="en-US" b="1" dirty="0"/>
              <a:t>Built-in</a:t>
            </a:r>
            <a:r>
              <a:rPr lang="en-US" dirty="0"/>
              <a:t>: Copilot for Windows 11, Copilot in Edge</a:t>
            </a:r>
          </a:p>
          <a:p>
            <a:pPr lvl="1"/>
            <a:r>
              <a:rPr lang="en-US" b="1" dirty="0"/>
              <a:t>Add-on licenses</a:t>
            </a:r>
            <a:r>
              <a:rPr lang="en-US" dirty="0"/>
              <a:t>: Copilot for Microsoft 365, Teams Premium</a:t>
            </a:r>
            <a:r>
              <a:rPr lang="en-US" b="1" dirty="0"/>
              <a:t> </a:t>
            </a:r>
            <a:r>
              <a:rPr lang="en-US" dirty="0"/>
              <a:t> </a:t>
            </a:r>
          </a:p>
          <a:p>
            <a:r>
              <a:rPr lang="en-US" dirty="0"/>
              <a:t>This version of Teams offers a very limited instance of Copilot.</a:t>
            </a:r>
          </a:p>
          <a:p>
            <a:pPr lvl="1"/>
            <a:r>
              <a:rPr lang="en-US" dirty="0"/>
              <a:t>Both transcriptions and Copilot must be enabled by the Teams admin.</a:t>
            </a:r>
          </a:p>
          <a:p>
            <a:pPr lvl="1"/>
            <a:r>
              <a:rPr lang="en-US" dirty="0"/>
              <a:t>Only available in meetings hosted in your organization.</a:t>
            </a:r>
          </a:p>
          <a:p>
            <a:pPr lvl="1"/>
            <a:r>
              <a:rPr lang="en-US" dirty="0"/>
              <a:t>Must be configured by the meeting organizer in the </a:t>
            </a:r>
            <a:r>
              <a:rPr lang="en-US" b="1" dirty="0"/>
              <a:t>New Meeting</a:t>
            </a:r>
            <a:r>
              <a:rPr lang="en-US" dirty="0"/>
              <a:t> window.</a:t>
            </a:r>
          </a:p>
          <a:p>
            <a:r>
              <a:rPr lang="en-US" dirty="0"/>
              <a:t>Copilot and transcriptions are used together to help increase productivity of Teams meetings.</a:t>
            </a:r>
          </a:p>
          <a:p>
            <a:pPr lvl="1"/>
            <a:r>
              <a:rPr lang="en-US" dirty="0"/>
              <a:t>Catch up on what you missed. </a:t>
            </a:r>
          </a:p>
          <a:p>
            <a:pPr lvl="1"/>
            <a:r>
              <a:rPr lang="en-US" dirty="0"/>
              <a:t>List or suggest action items.</a:t>
            </a:r>
          </a:p>
          <a:p>
            <a:pPr lvl="1"/>
            <a:r>
              <a:rPr lang="en-US" dirty="0"/>
              <a:t>Summarize key points.</a:t>
            </a:r>
          </a:p>
        </p:txBody>
      </p:sp>
    </p:spTree>
    <p:extLst>
      <p:ext uri="{BB962C8B-B14F-4D97-AF65-F5344CB8AC3E}">
        <p14:creationId xmlns:p14="http://schemas.microsoft.com/office/powerpoint/2010/main" val="3560042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280CED-8F8C-75BA-2B65-A442CEC4C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Stream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B98613-D0B3-FE5C-CCB0-6AD8B6BE2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0C76046-1B7A-5AE8-8C9E-8D28CB22AD1F}"/>
              </a:ext>
            </a:extLst>
          </p:cNvPr>
          <p:cNvGrpSpPr/>
          <p:nvPr/>
        </p:nvGrpSpPr>
        <p:grpSpPr>
          <a:xfrm>
            <a:off x="903155" y="1212044"/>
            <a:ext cx="10385691" cy="4966265"/>
            <a:chOff x="1421868" y="1020344"/>
            <a:chExt cx="10385691" cy="4966265"/>
          </a:xfrm>
        </p:grpSpPr>
        <p:pic>
          <p:nvPicPr>
            <p:cNvPr id="6" name="Picture 5" descr="A screenshot of a video chat&#10;&#10;Description automatically generated">
              <a:extLst>
                <a:ext uri="{FF2B5EF4-FFF2-40B4-BE49-F238E27FC236}">
                  <a16:creationId xmlns:a16="http://schemas.microsoft.com/office/drawing/2014/main" id="{2EF28813-93C1-F94F-680D-4B63F79D7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1868" y="1020344"/>
              <a:ext cx="9348264" cy="4966265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B0823104-7BE7-2118-D69E-ECF7E761C999}"/>
                </a:ext>
              </a:extLst>
            </p:cNvPr>
            <p:cNvSpPr/>
            <p:nvPr/>
          </p:nvSpPr>
          <p:spPr>
            <a:xfrm>
              <a:off x="10618839" y="3268759"/>
              <a:ext cx="118872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Video settings</a:t>
              </a:r>
            </a:p>
          </p:txBody>
        </p:sp>
        <p:sp>
          <p:nvSpPr>
            <p:cNvPr id="8" name="AutoShape 302">
              <a:extLst>
                <a:ext uri="{FF2B5EF4-FFF2-40B4-BE49-F238E27FC236}">
                  <a16:creationId xmlns:a16="http://schemas.microsoft.com/office/drawing/2014/main" id="{2DDC673C-DF4B-6889-59EB-2EE0F8171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199" y="2200510"/>
              <a:ext cx="160143" cy="241081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293C0D7-642E-BFE7-BF79-28E9B91DC196}"/>
                </a:ext>
              </a:extLst>
            </p:cNvPr>
            <p:cNvSpPr/>
            <p:nvPr/>
          </p:nvSpPr>
          <p:spPr>
            <a:xfrm>
              <a:off x="1525693" y="1836789"/>
              <a:ext cx="4226177" cy="27432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Line 313">
              <a:extLst>
                <a:ext uri="{FF2B5EF4-FFF2-40B4-BE49-F238E27FC236}">
                  <a16:creationId xmlns:a16="http://schemas.microsoft.com/office/drawing/2014/main" id="{2E5E478E-5634-6C30-DC60-89C2C4B0826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751870" y="1973949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7EACFFB8-772B-D0AE-E30E-F7D0A9D4EC20}"/>
                </a:ext>
              </a:extLst>
            </p:cNvPr>
            <p:cNvSpPr/>
            <p:nvPr/>
          </p:nvSpPr>
          <p:spPr>
            <a:xfrm>
              <a:off x="6096000" y="1814298"/>
              <a:ext cx="146304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Video file actions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2127A2D-D4EC-5E95-0F6C-AC09F040AD54}"/>
                </a:ext>
              </a:extLst>
            </p:cNvPr>
            <p:cNvSpPr/>
            <p:nvPr/>
          </p:nvSpPr>
          <p:spPr>
            <a:xfrm>
              <a:off x="2204771" y="5035150"/>
              <a:ext cx="898562" cy="182880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Line 316">
              <a:extLst>
                <a:ext uri="{FF2B5EF4-FFF2-40B4-BE49-F238E27FC236}">
                  <a16:creationId xmlns:a16="http://schemas.microsoft.com/office/drawing/2014/main" id="{73D0CDA6-F509-5A32-547A-8947217B8C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404815" y="5467268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73F7DAE1-3A50-4777-659D-4550BC71A9F2}"/>
                </a:ext>
              </a:extLst>
            </p:cNvPr>
            <p:cNvSpPr/>
            <p:nvPr/>
          </p:nvSpPr>
          <p:spPr>
            <a:xfrm>
              <a:off x="1525694" y="5499219"/>
              <a:ext cx="2256716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Expiration date set by admin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8668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EFF282-9DBA-3C15-9846-50BC151F2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548F97-CDE5-6726-6C11-5F12827044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Meetings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992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567866-2D03-1E9C-B2C6-5B954A22B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A27EC-8FB2-9C9D-E07F-A904396DB1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Breakout Rooms</a:t>
            </a:r>
          </a:p>
        </p:txBody>
      </p:sp>
    </p:spTree>
    <p:extLst>
      <p:ext uri="{BB962C8B-B14F-4D97-AF65-F5344CB8AC3E}">
        <p14:creationId xmlns:p14="http://schemas.microsoft.com/office/powerpoint/2010/main" val="12835521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are some reasons why you might share your screen during a call or meeting?</a:t>
            </a:r>
          </a:p>
          <a:p>
            <a:r>
              <a:rPr lang="en-US" dirty="0"/>
              <a:t>Do you foresee using breakout rooms? Why or why not? If you are, how do you think you'll configure them?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3E7FD60-D0A4-EFED-96D7-4A349A176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Share Content Menu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C4141E-C046-3959-427A-0B1AC33BB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20" name="IMAGE_BOUNDING_BOX">
            <a:extLst>
              <a:ext uri="{FF2B5EF4-FFF2-40B4-BE49-F238E27FC236}">
                <a16:creationId xmlns:a16="http://schemas.microsoft.com/office/drawing/2014/main" id="{CA5AB457-46B4-303D-5458-B1286F5CBC1C}"/>
              </a:ext>
            </a:extLst>
          </p:cNvPr>
          <p:cNvSpPr/>
          <p:nvPr/>
        </p:nvSpPr>
        <p:spPr>
          <a:xfrm>
            <a:off x="324465" y="987553"/>
            <a:ext cx="11614447" cy="510217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A54FDE7-3721-F29C-0623-867D01E81086}"/>
              </a:ext>
            </a:extLst>
          </p:cNvPr>
          <p:cNvGrpSpPr/>
          <p:nvPr/>
        </p:nvGrpSpPr>
        <p:grpSpPr>
          <a:xfrm>
            <a:off x="2325600" y="1126106"/>
            <a:ext cx="7540801" cy="5112002"/>
            <a:chOff x="2149930" y="1126106"/>
            <a:chExt cx="7540801" cy="5112002"/>
          </a:xfrm>
        </p:grpSpPr>
        <p:pic>
          <p:nvPicPr>
            <p:cNvPr id="13" name="Picture 1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962CD894-52F5-6AB1-97EA-69ABBBE1B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74730" y="1126106"/>
              <a:ext cx="2630041" cy="510217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52D01E80-8098-2446-EBD8-3E1083E2183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824034" y="1060036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6203AD86-F173-7C93-A00F-4E4191F7FBC9}"/>
                </a:ext>
              </a:extLst>
            </p:cNvPr>
            <p:cNvSpPr/>
            <p:nvPr/>
          </p:nvSpPr>
          <p:spPr>
            <a:xfrm>
              <a:off x="6845931" y="1155003"/>
              <a:ext cx="82296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Share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3D765565-01A5-B815-DEEE-477057673DB5}"/>
                </a:ext>
              </a:extLst>
            </p:cNvPr>
            <p:cNvSpPr/>
            <p:nvPr/>
          </p:nvSpPr>
          <p:spPr>
            <a:xfrm>
              <a:off x="2893899" y="4249288"/>
              <a:ext cx="900545" cy="41148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Items to be shared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4C2F25DC-8CF1-3EB5-0B39-FDB552882A4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794444" y="2671948"/>
              <a:ext cx="174625" cy="356616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5874C0-A1A9-57BB-C3A1-C8CBE3ACD5BC}"/>
                </a:ext>
              </a:extLst>
            </p:cNvPr>
            <p:cNvSpPr/>
            <p:nvPr/>
          </p:nvSpPr>
          <p:spPr>
            <a:xfrm>
              <a:off x="3973571" y="2144263"/>
              <a:ext cx="1290886" cy="485013"/>
            </a:xfrm>
            <a:prstGeom prst="roundRect">
              <a:avLst/>
            </a:prstGeom>
            <a:noFill/>
            <a:ln w="28575" cap="flat" cmpd="sng" algn="ctr">
              <a:solidFill>
                <a:srgbClr val="E62428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DA9B7E1-005A-DCE4-A475-CE12AF5CDD0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707193" y="2180933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016BE038-12E6-5251-93C9-D914CDB807D2}"/>
                </a:ext>
              </a:extLst>
            </p:cNvPr>
            <p:cNvSpPr/>
            <p:nvPr/>
          </p:nvSpPr>
          <p:spPr>
            <a:xfrm>
              <a:off x="2149930" y="2272373"/>
              <a:ext cx="1523488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Presenter modes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B9A0AF8-1027-0721-E5D3-95E962BD514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54361" y="2262735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4C2E7924-706E-69A8-0AB8-D4E1BB7A6DEC}"/>
                </a:ext>
              </a:extLst>
            </p:cNvPr>
            <p:cNvSpPr/>
            <p:nvPr/>
          </p:nvSpPr>
          <p:spPr>
            <a:xfrm>
              <a:off x="6845931" y="2265885"/>
              <a:ext cx="2844800" cy="415895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Add a background behind shared content in some presenter modes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FDBF8A5-52DC-8915-4273-F9D1DA6999C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56885" y="1606868"/>
              <a:ext cx="0" cy="45720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5227231-EE1D-28EB-BB36-9D0268A1690A}"/>
                </a:ext>
              </a:extLst>
            </p:cNvPr>
            <p:cNvSpPr/>
            <p:nvPr/>
          </p:nvSpPr>
          <p:spPr>
            <a:xfrm>
              <a:off x="6845931" y="1701835"/>
              <a:ext cx="10972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Share audio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4452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261ACC-C439-8302-E419-7A2865FA8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Sharing an Entire Screen vs. Sharing a Window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772B0-4882-748D-AF66-5D1E4FFB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2005295-5919-125B-4644-DE8529AEE10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9DDC"/>
                </a:solidFill>
              </a:rPr>
              <a:t>Share a screen</a:t>
            </a:r>
          </a:p>
          <a:p>
            <a:r>
              <a:rPr lang="en-US" dirty="0"/>
              <a:t>When content to be shared is in multiple open windows.</a:t>
            </a:r>
          </a:p>
          <a:p>
            <a:r>
              <a:rPr lang="en-US" dirty="0"/>
              <a:t>When you want to move smoothly from window to window.</a:t>
            </a:r>
          </a:p>
          <a:p>
            <a:r>
              <a:rPr lang="en-US" dirty="0"/>
              <a:t>Potential downside: Notifications will be visible to everyone.</a:t>
            </a:r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BC723C-B1AF-A7E6-BC0E-C656F4BFE9D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9DDC"/>
                </a:solidFill>
              </a:rPr>
              <a:t>Share a window</a:t>
            </a:r>
          </a:p>
          <a:p>
            <a:r>
              <a:rPr lang="en-US" dirty="0"/>
              <a:t>When content to be shared is in one app window.</a:t>
            </a:r>
          </a:p>
          <a:p>
            <a:r>
              <a:rPr lang="en-US" dirty="0"/>
              <a:t>When you want to avoid pop-up notifications and screen activity.</a:t>
            </a:r>
          </a:p>
          <a:p>
            <a:r>
              <a:rPr lang="en-US" dirty="0"/>
              <a:t>Potential downside: Need to stop sharing if you want to share content in a different window.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324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A5AC26-003C-FCC1-5D25-6A35D528C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Presenter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051C84-2608-595D-2A39-C805B0C86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1AF3DC0-2012-AEFE-73A2-CFBB69E32246}"/>
              </a:ext>
            </a:extLst>
          </p:cNvPr>
          <p:cNvGrpSpPr/>
          <p:nvPr/>
        </p:nvGrpSpPr>
        <p:grpSpPr>
          <a:xfrm>
            <a:off x="781756" y="1226297"/>
            <a:ext cx="10628488" cy="5281478"/>
            <a:chOff x="781756" y="1226297"/>
            <a:chExt cx="10628488" cy="528147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994B4C0-9356-5A17-831B-C497566A229A}"/>
                </a:ext>
              </a:extLst>
            </p:cNvPr>
            <p:cNvGrpSpPr/>
            <p:nvPr/>
          </p:nvGrpSpPr>
          <p:grpSpPr>
            <a:xfrm>
              <a:off x="781756" y="1273315"/>
              <a:ext cx="4327773" cy="2524110"/>
              <a:chOff x="652834" y="1248324"/>
              <a:chExt cx="4327773" cy="2524110"/>
            </a:xfrm>
          </p:grpSpPr>
          <p:pic>
            <p:nvPicPr>
              <p:cNvPr id="7" name="Picture 6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C09652A0-3ADA-86E5-92CA-2AFC1B113C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52834" y="1385643"/>
                <a:ext cx="4327773" cy="2386791"/>
              </a:xfrm>
              <a:prstGeom prst="rect">
                <a:avLst/>
              </a:prstGeom>
            </p:spPr>
          </p:pic>
          <p:sp>
            <p:nvSpPr>
              <p:cNvPr id="10" name="Rounded Rectangle 143">
                <a:extLst>
                  <a:ext uri="{FF2B5EF4-FFF2-40B4-BE49-F238E27FC236}">
                    <a16:creationId xmlns:a16="http://schemas.microsoft.com/office/drawing/2014/main" id="{8A42A894-7FAA-38BD-432A-A87FE9399862}"/>
                  </a:ext>
                </a:extLst>
              </p:cNvPr>
              <p:cNvSpPr/>
              <p:nvPr/>
            </p:nvSpPr>
            <p:spPr>
              <a:xfrm>
                <a:off x="1954708" y="1248324"/>
                <a:ext cx="1724025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Standout mode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CD8A7A5-7EAF-7095-44D2-55C949F93F62}"/>
                </a:ext>
              </a:extLst>
            </p:cNvPr>
            <p:cNvGrpSpPr/>
            <p:nvPr/>
          </p:nvGrpSpPr>
          <p:grpSpPr>
            <a:xfrm>
              <a:off x="7048178" y="1226297"/>
              <a:ext cx="4362066" cy="2571128"/>
              <a:chOff x="7048178" y="1226297"/>
              <a:chExt cx="4362066" cy="2571128"/>
            </a:xfrm>
          </p:grpSpPr>
          <p:pic>
            <p:nvPicPr>
              <p:cNvPr id="9" name="Picture 8" descr="A picture containing text, businesscard, screenshot&#10;&#10;Description automatically generated">
                <a:extLst>
                  <a:ext uri="{FF2B5EF4-FFF2-40B4-BE49-F238E27FC236}">
                    <a16:creationId xmlns:a16="http://schemas.microsoft.com/office/drawing/2014/main" id="{AD7C069C-8C7C-7E10-FA15-4851497CE3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48178" y="1369482"/>
                <a:ext cx="4362066" cy="2427943"/>
              </a:xfrm>
              <a:prstGeom prst="rect">
                <a:avLst/>
              </a:prstGeom>
            </p:spPr>
          </p:pic>
          <p:sp>
            <p:nvSpPr>
              <p:cNvPr id="11" name="Rounded Rectangle 143">
                <a:extLst>
                  <a:ext uri="{FF2B5EF4-FFF2-40B4-BE49-F238E27FC236}">
                    <a16:creationId xmlns:a16="http://schemas.microsoft.com/office/drawing/2014/main" id="{CF6BD189-A69F-1739-C993-DC9EF6CB746A}"/>
                  </a:ext>
                </a:extLst>
              </p:cNvPr>
              <p:cNvSpPr/>
              <p:nvPr/>
            </p:nvSpPr>
            <p:spPr>
              <a:xfrm>
                <a:off x="7888760" y="1226297"/>
                <a:ext cx="2680902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Side-by-side mode with background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D741161-08AE-5BF5-6753-7C1E9E8F613C}"/>
                </a:ext>
              </a:extLst>
            </p:cNvPr>
            <p:cNvGrpSpPr/>
            <p:nvPr/>
          </p:nvGrpSpPr>
          <p:grpSpPr>
            <a:xfrm>
              <a:off x="3914967" y="3921938"/>
              <a:ext cx="4362066" cy="2585837"/>
              <a:chOff x="3914967" y="3921938"/>
              <a:chExt cx="4362066" cy="2585837"/>
            </a:xfrm>
          </p:grpSpPr>
          <p:pic>
            <p:nvPicPr>
              <p:cNvPr id="5" name="Picture 4" descr="A picture containing text, businesscard, screenshot&#10;&#10;Description automatically generated">
                <a:extLst>
                  <a:ext uri="{FF2B5EF4-FFF2-40B4-BE49-F238E27FC236}">
                    <a16:creationId xmlns:a16="http://schemas.microsoft.com/office/drawing/2014/main" id="{D35FD1E2-E76C-BC6D-E3F2-A728243EC7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14967" y="4059257"/>
                <a:ext cx="4362066" cy="2448518"/>
              </a:xfrm>
              <a:prstGeom prst="rect">
                <a:avLst/>
              </a:prstGeom>
            </p:spPr>
          </p:pic>
          <p:sp>
            <p:nvSpPr>
              <p:cNvPr id="12" name="Rounded Rectangle 143">
                <a:extLst>
                  <a:ext uri="{FF2B5EF4-FFF2-40B4-BE49-F238E27FC236}">
                    <a16:creationId xmlns:a16="http://schemas.microsoft.com/office/drawing/2014/main" id="{ACA65CF9-63B8-69D3-630C-904C5CE56647}"/>
                  </a:ext>
                </a:extLst>
              </p:cNvPr>
              <p:cNvSpPr/>
              <p:nvPr/>
            </p:nvSpPr>
            <p:spPr>
              <a:xfrm>
                <a:off x="4815384" y="3921938"/>
                <a:ext cx="2561233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Reporter mode with background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7025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84DD58-A519-FB19-B894-9C9F6111E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Presenter Toolbar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8F1CEB-3FCF-33FA-9038-0E4B51B60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IMAGE_BOUNDING_BOX">
            <a:extLst>
              <a:ext uri="{FF2B5EF4-FFF2-40B4-BE49-F238E27FC236}">
                <a16:creationId xmlns:a16="http://schemas.microsoft.com/office/drawing/2014/main" id="{2FDB73CE-876D-0E97-E101-036E8C0616D1}"/>
              </a:ext>
            </a:extLst>
          </p:cNvPr>
          <p:cNvSpPr/>
          <p:nvPr/>
        </p:nvSpPr>
        <p:spPr>
          <a:xfrm>
            <a:off x="324465" y="2654709"/>
            <a:ext cx="11614447" cy="2241755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7421166-9781-FC46-430A-16B65DC69657}"/>
              </a:ext>
            </a:extLst>
          </p:cNvPr>
          <p:cNvGrpSpPr/>
          <p:nvPr/>
        </p:nvGrpSpPr>
        <p:grpSpPr>
          <a:xfrm>
            <a:off x="1859820" y="2781639"/>
            <a:ext cx="8472361" cy="2152302"/>
            <a:chOff x="2006748" y="2781639"/>
            <a:chExt cx="8472361" cy="215230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B5B6528-4E97-04A9-5F45-E003425F3F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461" b="8210"/>
            <a:stretch/>
          </p:blipFill>
          <p:spPr>
            <a:xfrm>
              <a:off x="2006748" y="3259197"/>
              <a:ext cx="7990692" cy="591383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CFDB4C1-FB40-DBE1-4F07-D50A8D5BE663}"/>
                </a:ext>
              </a:extLst>
            </p:cNvPr>
            <p:cNvGrpSpPr/>
            <p:nvPr/>
          </p:nvGrpSpPr>
          <p:grpSpPr>
            <a:xfrm>
              <a:off x="3906975" y="2781639"/>
              <a:ext cx="6572134" cy="2152302"/>
              <a:chOff x="4210192" y="2781639"/>
              <a:chExt cx="6572134" cy="2152302"/>
            </a:xfrm>
          </p:grpSpPr>
          <p:sp>
            <p:nvSpPr>
              <p:cNvPr id="7" name="Line 314">
                <a:extLst>
                  <a:ext uri="{FF2B5EF4-FFF2-40B4-BE49-F238E27FC236}">
                    <a16:creationId xmlns:a16="http://schemas.microsoft.com/office/drawing/2014/main" id="{3E893B5D-EA98-FF40-EBAC-78D6D6291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4744587" y="4065265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Line 316">
                <a:extLst>
                  <a:ext uri="{FF2B5EF4-FFF2-40B4-BE49-F238E27FC236}">
                    <a16:creationId xmlns:a16="http://schemas.microsoft.com/office/drawing/2014/main" id="{538E852F-5F5D-57E5-6670-E946367E3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7190388" y="4040684"/>
                <a:ext cx="449313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" name="Line 314">
                <a:extLst>
                  <a:ext uri="{FF2B5EF4-FFF2-40B4-BE49-F238E27FC236}">
                    <a16:creationId xmlns:a16="http://schemas.microsoft.com/office/drawing/2014/main" id="{091CFACA-42C8-2343-BE21-9AA6D041A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5503490" y="4227508"/>
                <a:ext cx="8229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Line 316">
                <a:extLst>
                  <a:ext uri="{FF2B5EF4-FFF2-40B4-BE49-F238E27FC236}">
                    <a16:creationId xmlns:a16="http://schemas.microsoft.com/office/drawing/2014/main" id="{F9EB8642-EFBE-9AC5-F15C-E4E99C1CF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8955468" y="3084117"/>
                <a:ext cx="4572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Line 314">
                <a:extLst>
                  <a:ext uri="{FF2B5EF4-FFF2-40B4-BE49-F238E27FC236}">
                    <a16:creationId xmlns:a16="http://schemas.microsoft.com/office/drawing/2014/main" id="{DBB5D0E9-EC4A-4FC5-C560-88833E8BE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9811751" y="4065265"/>
                <a:ext cx="4984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Rounded Rectangle 143">
                <a:extLst>
                  <a:ext uri="{FF2B5EF4-FFF2-40B4-BE49-F238E27FC236}">
                    <a16:creationId xmlns:a16="http://schemas.microsoft.com/office/drawing/2014/main" id="{50919C48-F369-A653-EAD2-66186910D1B9}"/>
                  </a:ext>
                </a:extLst>
              </p:cNvPr>
              <p:cNvSpPr/>
              <p:nvPr/>
            </p:nvSpPr>
            <p:spPr>
              <a:xfrm>
                <a:off x="6686091" y="4052674"/>
                <a:ext cx="1457907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Annotate screen</a:t>
                </a:r>
              </a:p>
            </p:txBody>
          </p:sp>
          <p:sp>
            <p:nvSpPr>
              <p:cNvPr id="15" name="Rounded Rectangle 143">
                <a:extLst>
                  <a:ext uri="{FF2B5EF4-FFF2-40B4-BE49-F238E27FC236}">
                    <a16:creationId xmlns:a16="http://schemas.microsoft.com/office/drawing/2014/main" id="{FEBC22D5-1E8B-B65B-826C-C33D9A5E13E4}"/>
                  </a:ext>
                </a:extLst>
              </p:cNvPr>
              <p:cNvSpPr/>
              <p:nvPr/>
            </p:nvSpPr>
            <p:spPr>
              <a:xfrm>
                <a:off x="8635075" y="2781639"/>
                <a:ext cx="1097280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Stop sharing</a:t>
                </a:r>
              </a:p>
            </p:txBody>
          </p:sp>
          <p:sp>
            <p:nvSpPr>
              <p:cNvPr id="16" name="Rounded Rectangle 143">
                <a:extLst>
                  <a:ext uri="{FF2B5EF4-FFF2-40B4-BE49-F238E27FC236}">
                    <a16:creationId xmlns:a16="http://schemas.microsoft.com/office/drawing/2014/main" id="{0799AC02-FC0D-49D5-47F9-BF03A46B6454}"/>
                  </a:ext>
                </a:extLst>
              </p:cNvPr>
              <p:cNvSpPr/>
              <p:nvPr/>
            </p:nvSpPr>
            <p:spPr>
              <a:xfrm>
                <a:off x="4210192" y="4052674"/>
                <a:ext cx="155448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Allow participants to share content</a:t>
                </a:r>
              </a:p>
            </p:txBody>
          </p:sp>
          <p:sp>
            <p:nvSpPr>
              <p:cNvPr id="17" name="Rounded Rectangle 143">
                <a:extLst>
                  <a:ext uri="{FF2B5EF4-FFF2-40B4-BE49-F238E27FC236}">
                    <a16:creationId xmlns:a16="http://schemas.microsoft.com/office/drawing/2014/main" id="{B74C8A04-C93C-44EA-AAF0-112BAB52632E}"/>
                  </a:ext>
                </a:extLst>
              </p:cNvPr>
              <p:cNvSpPr/>
              <p:nvPr/>
            </p:nvSpPr>
            <p:spPr>
              <a:xfrm>
                <a:off x="4954850" y="4659621"/>
                <a:ext cx="1920240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Include computer sound</a:t>
                </a:r>
              </a:p>
            </p:txBody>
          </p:sp>
          <p:sp>
            <p:nvSpPr>
              <p:cNvPr id="18" name="Rounded Rectangle 143">
                <a:extLst>
                  <a:ext uri="{FF2B5EF4-FFF2-40B4-BE49-F238E27FC236}">
                    <a16:creationId xmlns:a16="http://schemas.microsoft.com/office/drawing/2014/main" id="{B44C67A7-D518-277B-33A4-9C65794C96B9}"/>
                  </a:ext>
                </a:extLst>
              </p:cNvPr>
              <p:cNvSpPr/>
              <p:nvPr/>
            </p:nvSpPr>
            <p:spPr>
              <a:xfrm>
                <a:off x="9345946" y="4052674"/>
                <a:ext cx="1436380" cy="45720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Pin/Unpin presenter toolbar</a:t>
                </a:r>
              </a:p>
            </p:txBody>
          </p:sp>
          <p:sp>
            <p:nvSpPr>
              <p:cNvPr id="22" name="Line 316">
                <a:extLst>
                  <a:ext uri="{FF2B5EF4-FFF2-40B4-BE49-F238E27FC236}">
                    <a16:creationId xmlns:a16="http://schemas.microsoft.com/office/drawing/2014/main" id="{F1510929-E437-F324-FFAE-DF4784B315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6497298" y="3115837"/>
                <a:ext cx="393759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defTabSz="914400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9" name="Rounded Rectangle 143">
                <a:extLst>
                  <a:ext uri="{FF2B5EF4-FFF2-40B4-BE49-F238E27FC236}">
                    <a16:creationId xmlns:a16="http://schemas.microsoft.com/office/drawing/2014/main" id="{5E2BFD7F-71BF-9DBF-8C6C-FA4CC978946E}"/>
                  </a:ext>
                </a:extLst>
              </p:cNvPr>
              <p:cNvSpPr/>
              <p:nvPr/>
            </p:nvSpPr>
            <p:spPr>
              <a:xfrm>
                <a:off x="5637325" y="2781957"/>
                <a:ext cx="2181498" cy="274320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algn="ctr" defTabSz="914400"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Change presenter mode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1943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FA6D93-48FF-E86D-5CFC-9517AE044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337E7E-0F9D-CBAD-7B58-C5B8987B6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Whiteboard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043A3F-448F-2E68-B9C3-0E2ADEB521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Microsoft Whiteboard</a:t>
            </a:r>
            <a:r>
              <a:rPr lang="en-US" dirty="0"/>
              <a:t>: An app integrated into Teams that enables people in a meeting to collaborate on a "digital canvas."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FC6279-A407-085C-3406-63BFF480AE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Take notes, annotate objects, draw shapes, insert pictures, etc.</a:t>
            </a:r>
          </a:p>
          <a:p>
            <a:r>
              <a:rPr lang="en-US" dirty="0"/>
              <a:t>Work collaboratively with your team without needing to be given a presenter role.</a:t>
            </a:r>
          </a:p>
          <a:p>
            <a:r>
              <a:rPr lang="en-US" dirty="0"/>
              <a:t>Useful for brainstorming sessions.</a:t>
            </a:r>
          </a:p>
          <a:p>
            <a:r>
              <a:rPr lang="en-US" dirty="0"/>
              <a:t>Can create more than one whiteboard.</a:t>
            </a:r>
          </a:p>
          <a:p>
            <a:r>
              <a:rPr lang="en-US" dirty="0"/>
              <a:t>A standalone app, but also integrated into Teams in two ways:</a:t>
            </a:r>
          </a:p>
          <a:p>
            <a:pPr lvl="1"/>
            <a:r>
              <a:rPr lang="en-US" dirty="0"/>
              <a:t>As the full app itself for creating/viewing whiteboards.</a:t>
            </a:r>
          </a:p>
          <a:p>
            <a:pPr lvl="1"/>
            <a:r>
              <a:rPr lang="en-US" dirty="0"/>
              <a:t>For annotating a screen share.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6D399B36-F6F9-B80C-C713-2A2424786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112" y="3429000"/>
            <a:ext cx="2438400" cy="2438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9131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6E9D8AD-2334-47CA-5D8E-460479136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Whiteboard Interface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69D9FE-EBC1-2AE7-CB13-91F14D65F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CB26BFC-6596-92DD-90C6-7A23152A07BB}"/>
              </a:ext>
            </a:extLst>
          </p:cNvPr>
          <p:cNvGrpSpPr/>
          <p:nvPr/>
        </p:nvGrpSpPr>
        <p:grpSpPr>
          <a:xfrm>
            <a:off x="1095249" y="1237574"/>
            <a:ext cx="10001502" cy="4971686"/>
            <a:chOff x="424698" y="1395808"/>
            <a:chExt cx="10001502" cy="4971686"/>
          </a:xfrm>
        </p:grpSpPr>
        <p:pic>
          <p:nvPicPr>
            <p:cNvPr id="27" name="Picture 26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CEE09F66-19F5-00C3-3D0A-FEA5A409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5801" y="1395808"/>
              <a:ext cx="8660398" cy="4605347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11" name="AutoShape 303">
              <a:extLst>
                <a:ext uri="{FF2B5EF4-FFF2-40B4-BE49-F238E27FC236}">
                  <a16:creationId xmlns:a16="http://schemas.microsoft.com/office/drawing/2014/main" id="{98B46EC3-ADC0-3BD4-1F39-05366509D8EA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9648257" y="5047673"/>
              <a:ext cx="174626" cy="100896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AC792479-5212-8DE5-4869-C04A446BA10B}"/>
                </a:ext>
              </a:extLst>
            </p:cNvPr>
            <p:cNvSpPr/>
            <p:nvPr/>
          </p:nvSpPr>
          <p:spPr>
            <a:xfrm>
              <a:off x="9429848" y="5187553"/>
              <a:ext cx="61144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</a:t>
              </a: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2C1A59F2-03B5-1FC8-5EE4-FBB6DE872E71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9219653" y="1617298"/>
              <a:ext cx="178951" cy="223414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F3A646E8-9DB1-8BD0-3FB6-1D547F842FAC}"/>
                </a:ext>
              </a:extLst>
            </p:cNvPr>
            <p:cNvSpPr/>
            <p:nvPr/>
          </p:nvSpPr>
          <p:spPr>
            <a:xfrm>
              <a:off x="8542641" y="2313295"/>
              <a:ext cx="15544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Configuration tools</a:t>
              </a: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C41B495E-375C-6913-301D-ABF072C5D25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078915" y="4827724"/>
              <a:ext cx="114552" cy="2347631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D27B4A32-1199-7487-2025-71F9A65DDCBA}"/>
                </a:ext>
              </a:extLst>
            </p:cNvPr>
            <p:cNvSpPr/>
            <p:nvPr/>
          </p:nvSpPr>
          <p:spPr>
            <a:xfrm>
              <a:off x="5728686" y="6092856"/>
              <a:ext cx="81500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Toolbar</a:t>
              </a:r>
            </a:p>
          </p:txBody>
        </p:sp>
        <p:sp>
          <p:nvSpPr>
            <p:cNvPr id="19" name="Line 316">
              <a:extLst>
                <a:ext uri="{FF2B5EF4-FFF2-40B4-BE49-F238E27FC236}">
                  <a16:creationId xmlns:a16="http://schemas.microsoft.com/office/drawing/2014/main" id="{9C1609C9-09A4-6C78-79F4-27E52C8ABAF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524761" y="5507754"/>
              <a:ext cx="274320" cy="1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Rounded Rectangle 143">
              <a:extLst>
                <a:ext uri="{FF2B5EF4-FFF2-40B4-BE49-F238E27FC236}">
                  <a16:creationId xmlns:a16="http://schemas.microsoft.com/office/drawing/2014/main" id="{EC348A64-BE08-3C45-5864-4ABD19E24118}"/>
                </a:ext>
              </a:extLst>
            </p:cNvPr>
            <p:cNvSpPr/>
            <p:nvPr/>
          </p:nvSpPr>
          <p:spPr>
            <a:xfrm>
              <a:off x="5124221" y="5186094"/>
              <a:ext cx="1064692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Inking  tools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A404E338-5F57-3952-D62D-FE7DAA8D53F3}"/>
                </a:ext>
              </a:extLst>
            </p:cNvPr>
            <p:cNvCxnSpPr/>
            <p:nvPr/>
          </p:nvCxnSpPr>
          <p:spPr>
            <a:xfrm>
              <a:off x="1443602" y="2947575"/>
              <a:ext cx="39188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1775B5AC-9CD8-9544-3C6E-E345C1511205}"/>
                </a:ext>
              </a:extLst>
            </p:cNvPr>
            <p:cNvSpPr/>
            <p:nvPr/>
          </p:nvSpPr>
          <p:spPr>
            <a:xfrm>
              <a:off x="424698" y="2710266"/>
              <a:ext cx="118872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Whiteboard Home</a:t>
              </a:r>
            </a:p>
          </p:txBody>
        </p:sp>
        <p:sp>
          <p:nvSpPr>
            <p:cNvPr id="30" name="AutoShape 303">
              <a:extLst>
                <a:ext uri="{FF2B5EF4-FFF2-40B4-BE49-F238E27FC236}">
                  <a16:creationId xmlns:a16="http://schemas.microsoft.com/office/drawing/2014/main" id="{D9ACA571-EFE9-DAC2-58E3-B788DC2369F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042406" y="1977778"/>
              <a:ext cx="224792" cy="833715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Rounded Rectangle 143">
              <a:extLst>
                <a:ext uri="{FF2B5EF4-FFF2-40B4-BE49-F238E27FC236}">
                  <a16:creationId xmlns:a16="http://schemas.microsoft.com/office/drawing/2014/main" id="{1185056E-9BC8-9069-4613-30AA6F1B510D}"/>
                </a:ext>
              </a:extLst>
            </p:cNvPr>
            <p:cNvSpPr/>
            <p:nvPr/>
          </p:nvSpPr>
          <p:spPr>
            <a:xfrm>
              <a:off x="2652912" y="2257475"/>
              <a:ext cx="13716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Meeting gallery</a:t>
              </a:r>
            </a:p>
          </p:txBody>
        </p:sp>
        <p:sp>
          <p:nvSpPr>
            <p:cNvPr id="33" name="Line 316">
              <a:extLst>
                <a:ext uri="{FF2B5EF4-FFF2-40B4-BE49-F238E27FC236}">
                  <a16:creationId xmlns:a16="http://schemas.microsoft.com/office/drawing/2014/main" id="{51A5AAE6-6422-8BF8-2573-5328A61D41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955213" y="5549046"/>
              <a:ext cx="274320" cy="1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Rounded Rectangle 143">
              <a:extLst>
                <a:ext uri="{FF2B5EF4-FFF2-40B4-BE49-F238E27FC236}">
                  <a16:creationId xmlns:a16="http://schemas.microsoft.com/office/drawing/2014/main" id="{6AF1B3D3-BE16-DFED-A706-F8AC968D692B}"/>
                </a:ext>
              </a:extLst>
            </p:cNvPr>
            <p:cNvSpPr/>
            <p:nvPr/>
          </p:nvSpPr>
          <p:spPr>
            <a:xfrm>
              <a:off x="6619669" y="5186094"/>
              <a:ext cx="1007738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More tools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0119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4A76-4737-6B3F-B6F5-FF78FE044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Annotations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57939B-7C45-2361-579D-1E0953D43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AutoShape 303">
            <a:extLst>
              <a:ext uri="{FF2B5EF4-FFF2-40B4-BE49-F238E27FC236}">
                <a16:creationId xmlns:a16="http://schemas.microsoft.com/office/drawing/2014/main" id="{9CD1EFB1-2093-ECDB-9FA9-96F759A3C892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-434524" y="-2851090"/>
            <a:ext cx="174625" cy="356616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Rounded Rectangle 143">
            <a:extLst>
              <a:ext uri="{FF2B5EF4-FFF2-40B4-BE49-F238E27FC236}">
                <a16:creationId xmlns:a16="http://schemas.microsoft.com/office/drawing/2014/main" id="{04A0F8D5-F79E-9CBA-1D91-31D1774104FB}"/>
              </a:ext>
            </a:extLst>
          </p:cNvPr>
          <p:cNvSpPr/>
          <p:nvPr/>
        </p:nvSpPr>
        <p:spPr>
          <a:xfrm>
            <a:off x="-1082464" y="-1429961"/>
            <a:ext cx="1470503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Annotation tools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6B41412-F0CF-AB2F-F819-B4EAF890CCA7}"/>
              </a:ext>
            </a:extLst>
          </p:cNvPr>
          <p:cNvGrpSpPr/>
          <p:nvPr/>
        </p:nvGrpSpPr>
        <p:grpSpPr>
          <a:xfrm>
            <a:off x="998271" y="1298785"/>
            <a:ext cx="10195459" cy="4751090"/>
            <a:chOff x="1214169" y="1298785"/>
            <a:chExt cx="10195459" cy="4751090"/>
          </a:xfrm>
        </p:grpSpPr>
        <p:pic>
          <p:nvPicPr>
            <p:cNvPr id="19" name="Picture 18" descr="A computer screen shot of a map&#10;&#10;Description automatically generated">
              <a:extLst>
                <a:ext uri="{FF2B5EF4-FFF2-40B4-BE49-F238E27FC236}">
                  <a16:creationId xmlns:a16="http://schemas.microsoft.com/office/drawing/2014/main" id="{DA432484-9F19-EAA1-2EE7-538F9947E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-501" b="5467"/>
            <a:stretch/>
          </p:blipFill>
          <p:spPr>
            <a:xfrm>
              <a:off x="1214169" y="1573105"/>
              <a:ext cx="10195459" cy="4476770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B247418E-E3A8-8A63-0A75-C6253F943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5070" y="4121800"/>
              <a:ext cx="49847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C0E3EC9B-89BC-7868-C22F-E63F4128229C}"/>
                </a:ext>
              </a:extLst>
            </p:cNvPr>
            <p:cNvSpPr/>
            <p:nvPr/>
          </p:nvSpPr>
          <p:spPr>
            <a:xfrm>
              <a:off x="3049260" y="3965431"/>
              <a:ext cx="91440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Note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25122F75-5B00-9A0A-CDCA-568999686B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3545" y="2816087"/>
              <a:ext cx="561554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0126BA0-616F-753A-29A2-F08B55E44E3C}"/>
                </a:ext>
              </a:extLst>
            </p:cNvPr>
            <p:cNvSpPr/>
            <p:nvPr/>
          </p:nvSpPr>
          <p:spPr>
            <a:xfrm>
              <a:off x="3794242" y="2678927"/>
              <a:ext cx="6400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Pen</a:t>
              </a: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33E42F84-1410-A712-2A94-521DE3C8C837}"/>
                </a:ext>
              </a:extLst>
            </p:cNvPr>
            <p:cNvSpPr/>
            <p:nvPr/>
          </p:nvSpPr>
          <p:spPr>
            <a:xfrm>
              <a:off x="5530611" y="1298785"/>
              <a:ext cx="15544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Annotation tools</a:t>
              </a:r>
            </a:p>
          </p:txBody>
        </p:sp>
        <p:sp>
          <p:nvSpPr>
            <p:cNvPr id="21" name="AutoShape 303">
              <a:extLst>
                <a:ext uri="{FF2B5EF4-FFF2-40B4-BE49-F238E27FC236}">
                  <a16:creationId xmlns:a16="http://schemas.microsoft.com/office/drawing/2014/main" id="{5B85A03C-5822-3F98-F0DE-711DB5397E7D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6095791" y="-444930"/>
              <a:ext cx="424121" cy="4460191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315">
              <a:extLst>
                <a:ext uri="{FF2B5EF4-FFF2-40B4-BE49-F238E27FC236}">
                  <a16:creationId xmlns:a16="http://schemas.microsoft.com/office/drawing/2014/main" id="{7AD09391-C3C9-51E1-E87B-16BA12CA62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06633" y="5081880"/>
              <a:ext cx="687572" cy="127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Rounded Rectangle 143">
              <a:extLst>
                <a:ext uri="{FF2B5EF4-FFF2-40B4-BE49-F238E27FC236}">
                  <a16:creationId xmlns:a16="http://schemas.microsoft.com/office/drawing/2014/main" id="{48F70319-3803-36D0-F224-62C6F8D0D8BF}"/>
                </a:ext>
              </a:extLst>
            </p:cNvPr>
            <p:cNvSpPr/>
            <p:nvPr/>
          </p:nvSpPr>
          <p:spPr>
            <a:xfrm>
              <a:off x="6303876" y="4913025"/>
              <a:ext cx="1146354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Highlight</a:t>
              </a:r>
            </a:p>
          </p:txBody>
        </p:sp>
        <p:sp>
          <p:nvSpPr>
            <p:cNvPr id="25" name="Line 315">
              <a:extLst>
                <a:ext uri="{FF2B5EF4-FFF2-40B4-BE49-F238E27FC236}">
                  <a16:creationId xmlns:a16="http://schemas.microsoft.com/office/drawing/2014/main" id="{84094F59-E6F1-0697-736B-44F832B711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50230" y="3311612"/>
              <a:ext cx="687572" cy="1270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610153BC-54E9-07D5-82A2-D4B8D3369EA8}"/>
                </a:ext>
              </a:extLst>
            </p:cNvPr>
            <p:cNvSpPr/>
            <p:nvPr/>
          </p:nvSpPr>
          <p:spPr>
            <a:xfrm>
              <a:off x="7636490" y="3180805"/>
              <a:ext cx="9144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Reaction</a:t>
              </a:r>
            </a:p>
          </p:txBody>
        </p:sp>
        <p:sp>
          <p:nvSpPr>
            <p:cNvPr id="27" name="Line 315">
              <a:extLst>
                <a:ext uri="{FF2B5EF4-FFF2-40B4-BE49-F238E27FC236}">
                  <a16:creationId xmlns:a16="http://schemas.microsoft.com/office/drawing/2014/main" id="{3CAD5EE1-FFEA-5BC9-36B1-AF494443798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717653" y="4722208"/>
              <a:ext cx="424120" cy="136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defTabSz="914400"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Rounded Rectangle 143">
              <a:extLst>
                <a:ext uri="{FF2B5EF4-FFF2-40B4-BE49-F238E27FC236}">
                  <a16:creationId xmlns:a16="http://schemas.microsoft.com/office/drawing/2014/main" id="{7D84C647-4863-3A86-5B69-3BE4DB72D452}"/>
                </a:ext>
              </a:extLst>
            </p:cNvPr>
            <p:cNvSpPr/>
            <p:nvPr/>
          </p:nvSpPr>
          <p:spPr>
            <a:xfrm>
              <a:off x="4483077" y="4729049"/>
              <a:ext cx="91440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Reaction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668952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haring_content_menu_fig.p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meeting_options_fig.pn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breakout_rooms_fig.pn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breakout_rooms_management_fig.pn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meeting_notes_fig.pn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recording_meeting_fig.p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transcription_fig.pn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tream_recorded_meeting_fig.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1173 Teams for Business Users\trunk\091173\images\presenter_modes.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haring_toolbar_fig.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whiteboard_interface_fig.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creen_annotations_fig.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Logical Operations\Content\091173 Teams for Business Users\trunk\091173\images\annotate_screen.p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together_mode_fig.pn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immersive_space_fig.pn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XFILEPNG" val="C:\MyWIP\091182 Teams for Bus Users\trunk\091182\images\spotlight_fig.png"/>
</p:tagLst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4527</TotalTime>
  <Words>907</Words>
  <Application>Microsoft Office PowerPoint</Application>
  <PresentationFormat>Widescreen</PresentationFormat>
  <Paragraphs>172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LO Choice</vt:lpstr>
      <vt:lpstr>Leading Meetings in Teams</vt:lpstr>
      <vt:lpstr>Conduct Presentations</vt:lpstr>
      <vt:lpstr>The Share Content Menu</vt:lpstr>
      <vt:lpstr>Sharing an Entire Screen vs. Sharing a Window</vt:lpstr>
      <vt:lpstr>Presenter Modes</vt:lpstr>
      <vt:lpstr>The Presenter Toolbar</vt:lpstr>
      <vt:lpstr>Microsoft Whiteboard</vt:lpstr>
      <vt:lpstr>The Whiteboard Interface</vt:lpstr>
      <vt:lpstr>Screen Annotations</vt:lpstr>
      <vt:lpstr>PowerPoint Presentation</vt:lpstr>
      <vt:lpstr>Manage Meetings</vt:lpstr>
      <vt:lpstr>Together Mode</vt:lpstr>
      <vt:lpstr>Guidelines for Using Together Mode</vt:lpstr>
      <vt:lpstr>Spotlight a Participant's Camera Feed</vt:lpstr>
      <vt:lpstr>Immersive Space (3D)</vt:lpstr>
      <vt:lpstr>Meeting Options</vt:lpstr>
      <vt:lpstr>Breakout Rooms</vt:lpstr>
      <vt:lpstr>Breakout Room Management</vt:lpstr>
      <vt:lpstr>Collaborative Meeting Notes</vt:lpstr>
      <vt:lpstr>Record a Meeting</vt:lpstr>
      <vt:lpstr>Privacy Concerns</vt:lpstr>
      <vt:lpstr>The Saved Recording</vt:lpstr>
      <vt:lpstr>Transcription</vt:lpstr>
      <vt:lpstr>Copilot in Teams</vt:lpstr>
      <vt:lpstr>Microsoft Stream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Nufryk</dc:creator>
  <cp:lastModifiedBy>Michelle Farney</cp:lastModifiedBy>
  <cp:revision>97</cp:revision>
  <dcterms:created xsi:type="dcterms:W3CDTF">2022-10-18T17:34:42Z</dcterms:created>
  <dcterms:modified xsi:type="dcterms:W3CDTF">2024-06-14T21:11:38Z</dcterms:modified>
</cp:coreProperties>
</file>