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48"/>
  </p:notesMasterIdLst>
  <p:handoutMasterIdLst>
    <p:handoutMasterId r:id="rId49"/>
  </p:handoutMasterIdLst>
  <p:sldIdLst>
    <p:sldId id="268" r:id="rId2"/>
    <p:sldId id="298" r:id="rId3"/>
    <p:sldId id="301" r:id="rId4"/>
    <p:sldId id="302" r:id="rId5"/>
    <p:sldId id="305" r:id="rId6"/>
    <p:sldId id="306" r:id="rId7"/>
    <p:sldId id="307" r:id="rId8"/>
    <p:sldId id="308" r:id="rId9"/>
    <p:sldId id="309" r:id="rId10"/>
    <p:sldId id="310" r:id="rId11"/>
    <p:sldId id="335" r:id="rId12"/>
    <p:sldId id="303" r:id="rId13"/>
    <p:sldId id="336" r:id="rId14"/>
    <p:sldId id="311" r:id="rId15"/>
    <p:sldId id="304" r:id="rId16"/>
    <p:sldId id="313" r:id="rId17"/>
    <p:sldId id="312" r:id="rId18"/>
    <p:sldId id="329" r:id="rId19"/>
    <p:sldId id="330" r:id="rId20"/>
    <p:sldId id="314" r:id="rId21"/>
    <p:sldId id="299" r:id="rId22"/>
    <p:sldId id="315" r:id="rId23"/>
    <p:sldId id="337" r:id="rId24"/>
    <p:sldId id="317" r:id="rId25"/>
    <p:sldId id="342" r:id="rId26"/>
    <p:sldId id="332" r:id="rId27"/>
    <p:sldId id="318" r:id="rId28"/>
    <p:sldId id="319" r:id="rId29"/>
    <p:sldId id="327" r:id="rId30"/>
    <p:sldId id="333" r:id="rId31"/>
    <p:sldId id="334" r:id="rId32"/>
    <p:sldId id="338" r:id="rId33"/>
    <p:sldId id="331" r:id="rId34"/>
    <p:sldId id="300" r:id="rId35"/>
    <p:sldId id="320" r:id="rId36"/>
    <p:sldId id="321" r:id="rId37"/>
    <p:sldId id="322" r:id="rId38"/>
    <p:sldId id="323" r:id="rId39"/>
    <p:sldId id="324" r:id="rId40"/>
    <p:sldId id="341" r:id="rId41"/>
    <p:sldId id="339" r:id="rId42"/>
    <p:sldId id="343" r:id="rId43"/>
    <p:sldId id="326" r:id="rId44"/>
    <p:sldId id="328" r:id="rId45"/>
    <p:sldId id="340" r:id="rId46"/>
    <p:sldId id="266" r:id="rId4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8989"/>
    <a:srgbClr val="E62428"/>
    <a:srgbClr val="F6A61E"/>
    <a:srgbClr val="FBD12A"/>
    <a:srgbClr val="01A1DD"/>
    <a:srgbClr val="1B3764"/>
    <a:srgbClr val="C4C4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0" autoAdjust="0"/>
    <p:restoredTop sz="94679" autoAdjust="0"/>
  </p:normalViewPr>
  <p:slideViewPr>
    <p:cSldViewPr snapToGrid="0">
      <p:cViewPr varScale="1">
        <p:scale>
          <a:sx n="75" d="100"/>
          <a:sy n="75" d="100"/>
        </p:scale>
        <p:origin x="816" y="5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0373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5502"/>
    </p:cViewPr>
  </p:sorterViewPr>
  <p:notesViewPr>
    <p:cSldViewPr snapToGrid="0">
      <p:cViewPr varScale="1">
        <p:scale>
          <a:sx n="121" d="100"/>
          <a:sy n="121" d="100"/>
        </p:scale>
        <p:origin x="5020" y="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6/13/2024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6/13/2024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92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237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12192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5900" y="1302040"/>
            <a:ext cx="11280200" cy="4131352"/>
          </a:xfrm>
          <a:prstGeom prst="rect">
            <a:avLst/>
          </a:prstGeom>
        </p:spPr>
        <p:txBody>
          <a:bodyPr/>
          <a:lstStyle>
            <a:lvl1pPr marL="230188" marR="0" indent="-230188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3088" marR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lang="en-US" dirty="0"/>
            </a:lvl2pPr>
            <a:lvl3pPr marL="803275" marR="0" indent="-174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lang="en-US" dirty="0"/>
            </a:lvl3pPr>
            <a:lvl4pPr marL="1144588" indent="-230188">
              <a:buClr>
                <a:srgbClr val="009DDC"/>
              </a:buClr>
              <a:buFont typeface="Arial" panose="020B0604020202020204" pitchFamily="34" charset="0"/>
              <a:buChar char="•"/>
              <a:defRPr lang="en-US" dirty="0"/>
            </a:lvl4pPr>
            <a:lvl5pPr marL="1146175" indent="0">
              <a:buNone/>
              <a:defRPr lang="en-US" dirty="0"/>
            </a:lvl5pPr>
          </a:lstStyle>
          <a:p>
            <a:pPr marL="173038" lvl="0" indent="-173038"/>
            <a:r>
              <a:rPr lang="en-US"/>
              <a:t>Click to edit Master text styles</a:t>
            </a:r>
          </a:p>
          <a:p>
            <a:pPr marL="173038" lvl="1" indent="-173038"/>
            <a:r>
              <a:rPr lang="en-US"/>
              <a:t>Second level</a:t>
            </a:r>
          </a:p>
          <a:p>
            <a:pPr marL="173038" lvl="2" indent="-173038"/>
            <a:r>
              <a:rPr lang="en-US"/>
              <a:t>Third level</a:t>
            </a:r>
          </a:p>
          <a:p>
            <a:pPr marL="173038" lvl="3" indent="-173038"/>
            <a:r>
              <a:rPr lang="en-US"/>
              <a:t>Fourth level</a:t>
            </a:r>
          </a:p>
          <a:p>
            <a:pPr marL="173038" lvl="4" indent="-173038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E353B-495C-4B36-B7B9-BDB47B8D2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FE95E1-3B2D-4F7F-8B4B-E56698179A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D5A58856-F166-4DAD-97B3-888D3997E4D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3429000"/>
            <a:ext cx="10363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id="{DA1BAF57-126D-0845-A733-BBE5F1C564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34000" y="1780459"/>
            <a:ext cx="1524000" cy="134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997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563D8FB-F616-A141-BA60-05CD722139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10800" y="5034665"/>
            <a:ext cx="1646638" cy="1528552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85E1C47-D85D-4CE3-89CB-07B55B63FC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0" y="1411322"/>
            <a:ext cx="11401538" cy="4869161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945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12" name="Picture 11" descr="bottom graphic.png">
            <a:extLst>
              <a:ext uri="{FF2B5EF4-FFF2-40B4-BE49-F238E27FC236}">
                <a16:creationId xmlns:a16="http://schemas.microsoft.com/office/drawing/2014/main" id="{C4E4A9A1-6CA7-4F15-AE41-4322B29471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DCDD523-54D1-CD4E-AACE-95136B63F7F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24400" y="1817870"/>
            <a:ext cx="2743199" cy="2546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01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1A4FA53-9C9D-FD41-B6C8-250E899E36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87000" y="5029200"/>
            <a:ext cx="1523999" cy="1478843"/>
          </a:xfrm>
          <a:prstGeom prst="rect">
            <a:avLst/>
          </a:prstGeom>
        </p:spPr>
      </p:pic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644051F-6872-45A8-A2EA-CC8EFCDF69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899" y="1435176"/>
            <a:ext cx="11355099" cy="4885413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784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8" name="Picture 7" descr="bottom graphic.png">
            <a:extLst>
              <a:ext uri="{FF2B5EF4-FFF2-40B4-BE49-F238E27FC236}">
                <a16:creationId xmlns:a16="http://schemas.microsoft.com/office/drawing/2014/main" id="{7FA1B561-FD09-4177-BEFF-5AE0DBC8A7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CF6A015-2A93-3241-99D6-E32A4EDC336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81463" y="1828800"/>
            <a:ext cx="2629074" cy="255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211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9" t="67295"/>
          <a:stretch/>
        </p:blipFill>
        <p:spPr>
          <a:xfrm>
            <a:off x="8763000" y="4980200"/>
            <a:ext cx="3443722" cy="191093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5900" y="1302042"/>
            <a:ext cx="1128020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No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193AA2-F1FD-415B-809F-52E7D4576B38}"/>
              </a:ext>
            </a:extLst>
          </p:cNvPr>
          <p:cNvSpPr/>
          <p:nvPr userDrawn="1"/>
        </p:nvSpPr>
        <p:spPr>
          <a:xfrm>
            <a:off x="0" y="1"/>
            <a:ext cx="12192000" cy="979749"/>
          </a:xfrm>
          <a:prstGeom prst="rect">
            <a:avLst/>
          </a:prstGeom>
          <a:solidFill>
            <a:schemeClr val="bg2"/>
          </a:solidFill>
          <a:ln w="28575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84942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A884C12-DE19-4E1B-B00C-2700FCC753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0" y="1302041"/>
            <a:ext cx="11483012" cy="4920960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354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312B24-7767-4666-8A1C-1BE0873C521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81950" y="1600203"/>
            <a:ext cx="5384800" cy="4525963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DF335A91-456A-4718-9B74-6BD89D5DED9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4878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88D77D1-C4DF-45F5-BDD2-7CD0000C98F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11717" y="2231767"/>
            <a:ext cx="5384800" cy="4108875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5334595B-648D-4F1B-955B-00D2A941201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202483" y="2231767"/>
            <a:ext cx="5384800" cy="4108875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163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63084" y="3480786"/>
            <a:ext cx="10363200" cy="1362075"/>
          </a:xfrm>
        </p:spPr>
        <p:txBody>
          <a:bodyPr anchor="t"/>
          <a:lstStyle>
            <a:lvl1pPr algn="ctr">
              <a:defRPr sz="4000" b="0" cap="none" baseline="0"/>
            </a:lvl1pPr>
          </a:lstStyle>
          <a:p>
            <a:r>
              <a:rPr lang="en-US" dirty="0"/>
              <a:t>Click to add Topic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63084" y="1980599"/>
            <a:ext cx="10363200" cy="1500187"/>
          </a:xfrm>
        </p:spPr>
        <p:txBody>
          <a:bodyPr anchor="b"/>
          <a:lstStyle>
            <a:lvl1pPr marL="0" indent="0" algn="ctr">
              <a:buNone/>
              <a:defRPr sz="4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"Topic [letter]"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8FDC4D2C-B4F5-41A9-ABFD-D19613EFB4E4}"/>
              </a:ext>
            </a:extLst>
          </p:cNvPr>
          <p:cNvSpPr txBox="1">
            <a:spLocks/>
          </p:cNvSpPr>
          <p:nvPr userDrawn="1"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2024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4844822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297" y="107462"/>
            <a:ext cx="10824303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lang="en-US" dirty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366ED6B5-4FB4-4D16-9B47-1E16709229F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10830" y="1435103"/>
            <a:ext cx="6859801" cy="4691063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 marL="1089025" indent="-174625">
              <a:buFont typeface="Arial" panose="020B0604020202020204" pitchFamily="34" charset="0"/>
              <a:buChar char="•"/>
              <a:defRPr b="0"/>
            </a:lvl4pPr>
            <a:lvl5pPr marL="1316038" indent="-173038">
              <a:buFont typeface="Arial" panose="020B0604020202020204" pitchFamily="34" charset="0"/>
              <a:buChar char="•"/>
              <a:defRPr b="0"/>
            </a:lvl5pPr>
            <a:lvl6pPr marL="1544638" indent="-173038">
              <a:defRPr b="0"/>
            </a:lvl6pPr>
            <a:lvl7pPr marL="1773238" indent="-173038">
              <a:buClr>
                <a:srgbClr val="009DDC"/>
              </a:buClr>
              <a:defRPr sz="1400" b="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3560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956904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1113694"/>
            <a:ext cx="73152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523642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4835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0869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8839200" y="1211385"/>
            <a:ext cx="27432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211385"/>
            <a:ext cx="8026400" cy="49147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576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8B62E7-C423-4562-B411-0A1A1B05B8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658600" cy="514951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CFAED9F-61EC-4BA1-98DA-C4DA6E13D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8968" y="1171074"/>
            <a:ext cx="11626516" cy="4628147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8" name="Picture 7" descr="choice blocks-02.png">
            <a:extLst>
              <a:ext uri="{FF2B5EF4-FFF2-40B4-BE49-F238E27FC236}">
                <a16:creationId xmlns:a16="http://schemas.microsoft.com/office/drawing/2014/main" id="{6B4ACE13-3355-4781-B102-899B69DF7A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AD6B0FE5-238E-46B9-8A5E-7CA81DC86D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658600" cy="514951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116104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Text&#10;&#10;Description automatically generated with low confidence">
            <a:extLst>
              <a:ext uri="{FF2B5EF4-FFF2-40B4-BE49-F238E27FC236}">
                <a16:creationId xmlns:a16="http://schemas.microsoft.com/office/drawing/2014/main" id="{41E47849-FF6A-6F4D-B1D5-786219E9FD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1046016"/>
            <a:ext cx="950641" cy="838200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59080CA-9E13-4611-BA0D-9E828DAE09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5900" y="1987800"/>
            <a:ext cx="11483012" cy="438820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62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Blank for 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116104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7" name="Picture 6" descr="Text&#10;&#10;Description automatically generated with low confidence">
            <a:extLst>
              <a:ext uri="{FF2B5EF4-FFF2-40B4-BE49-F238E27FC236}">
                <a16:creationId xmlns:a16="http://schemas.microsoft.com/office/drawing/2014/main" id="{E6AF446B-7CFD-6648-9F86-7B714958FC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1046016"/>
            <a:ext cx="950641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168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116104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choice blocks-02.png">
            <a:extLst>
              <a:ext uri="{FF2B5EF4-FFF2-40B4-BE49-F238E27FC236}">
                <a16:creationId xmlns:a16="http://schemas.microsoft.com/office/drawing/2014/main" id="{C5845DEC-FBB0-0640-9CCE-DD53C8BFE7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pic>
        <p:nvPicPr>
          <p:cNvPr id="12" name="Picture 11" descr="Text&#10;&#10;Description automatically generated with low confidence">
            <a:extLst>
              <a:ext uri="{FF2B5EF4-FFF2-40B4-BE49-F238E27FC236}">
                <a16:creationId xmlns:a16="http://schemas.microsoft.com/office/drawing/2014/main" id="{FDC120C7-C7AD-5B48-B43E-CEA49F2A537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200" y="1046016"/>
            <a:ext cx="950641" cy="838200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65C6CE23-B42B-4F84-BA8A-1139E7B288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1368" y="2209800"/>
            <a:ext cx="11474116" cy="4110789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626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094B72B-F5CD-E74F-BC5A-2B694B5D84EF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0" y="0"/>
            <a:ext cx="12179300" cy="9398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900" y="1307130"/>
            <a:ext cx="11280203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94112" y="644547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2024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25" r:id="rId2"/>
    <p:sldLayoutId id="2147483800" r:id="rId3"/>
    <p:sldLayoutId id="2147483810" r:id="rId4"/>
    <p:sldLayoutId id="2147483801" r:id="rId5"/>
    <p:sldLayoutId id="2147483802" r:id="rId6"/>
    <p:sldLayoutId id="2147483818" r:id="rId7"/>
    <p:sldLayoutId id="2147483822" r:id="rId8"/>
    <p:sldLayoutId id="2147483819" r:id="rId9"/>
    <p:sldLayoutId id="2147483826" r:id="rId10"/>
    <p:sldLayoutId id="2147483816" r:id="rId11"/>
    <p:sldLayoutId id="2147483823" r:id="rId12"/>
    <p:sldLayoutId id="2147483817" r:id="rId13"/>
    <p:sldLayoutId id="2147483821" r:id="rId14"/>
    <p:sldLayoutId id="2147483804" r:id="rId15"/>
    <p:sldLayoutId id="2147483827" r:id="rId16"/>
    <p:sldLayoutId id="2147483828" r:id="rId17"/>
    <p:sldLayoutId id="2147483829" r:id="rId18"/>
    <p:sldLayoutId id="2147483830" r:id="rId19"/>
    <p:sldLayoutId id="2147483831" r:id="rId20"/>
    <p:sldLayoutId id="2147483832" r:id="rId21"/>
    <p:sldLayoutId id="2147483833" r:id="rId22"/>
    <p:sldLayoutId id="2147483834" r:id="rId23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Calibri" panose="020F0502020204030204" pitchFamily="34" charset="0"/>
        </a:defRPr>
      </a:lvl1pPr>
    </p:titleStyle>
    <p:bodyStyle>
      <a:lvl1pPr marL="230188" marR="0" indent="-230188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009DDC"/>
        </a:buClr>
        <a:buSzTx/>
        <a:buFont typeface="Arial"/>
        <a:buChar char="•"/>
        <a:tabLst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3177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tabLst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803275" indent="-17462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tabLst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089025" indent="-17462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–"/>
        <a:defRPr lang="en-US" sz="14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1376363" indent="-63500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»"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230188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6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Relationship Id="rId4" Type="http://schemas.openxmlformats.org/officeDocument/2006/relationships/image" Target="../media/image3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Relationship Id="rId4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0.xml"/><Relationship Id="rId4" Type="http://schemas.openxmlformats.org/officeDocument/2006/relationships/image" Target="../media/image4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21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6.xml"/><Relationship Id="rId4" Type="http://schemas.openxmlformats.org/officeDocument/2006/relationships/image" Target="../media/image5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8.xml"/><Relationship Id="rId4" Type="http://schemas.openxmlformats.org/officeDocument/2006/relationships/image" Target="../media/image5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9.xml"/><Relationship Id="rId4" Type="http://schemas.openxmlformats.org/officeDocument/2006/relationships/image" Target="../media/image5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DA342A-9FB8-5047-81FB-CF4078E5357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5900" y="1302040"/>
            <a:ext cx="11280200" cy="4131352"/>
          </a:xfrm>
        </p:spPr>
        <p:txBody>
          <a:bodyPr/>
          <a:lstStyle/>
          <a:p>
            <a:pPr marL="342900" indent="-342900">
              <a:buFont typeface="+mj-lt"/>
              <a:buAutoNum type="alphaUcPeriod"/>
            </a:pPr>
            <a:r>
              <a:rPr lang="en-US" dirty="0"/>
              <a:t>Navigate in Teams</a:t>
            </a:r>
          </a:p>
          <a:p>
            <a:pPr marL="342900" indent="-342900">
              <a:buFont typeface="+mj-lt"/>
              <a:buAutoNum type="alphaUcPeriod"/>
            </a:pPr>
            <a:r>
              <a:rPr lang="en-US" dirty="0"/>
              <a:t>Chat with Contacts</a:t>
            </a:r>
          </a:p>
          <a:p>
            <a:pPr marL="342900" indent="-342900">
              <a:buFont typeface="+mj-lt"/>
              <a:buAutoNum type="alphaUcPeriod"/>
            </a:pPr>
            <a:r>
              <a:rPr lang="en-US" dirty="0"/>
              <a:t>Post in Team Channels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D35ED09-2704-1146-88AC-44FCB11C7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Messaging in Teams</a:t>
            </a:r>
          </a:p>
        </p:txBody>
      </p:sp>
    </p:spTree>
    <p:extLst>
      <p:ext uri="{BB962C8B-B14F-4D97-AF65-F5344CB8AC3E}">
        <p14:creationId xmlns:p14="http://schemas.microsoft.com/office/powerpoint/2010/main" val="10048792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MAGE_BOUNDING_BOX">
            <a:extLst>
              <a:ext uri="{FF2B5EF4-FFF2-40B4-BE49-F238E27FC236}">
                <a16:creationId xmlns:a16="http://schemas.microsoft.com/office/drawing/2014/main" id="{7448443A-511D-6D9E-C276-5BEAEF9F2AAD}"/>
              </a:ext>
            </a:extLst>
          </p:cNvPr>
          <p:cNvSpPr/>
          <p:nvPr/>
        </p:nvSpPr>
        <p:spPr>
          <a:xfrm>
            <a:off x="1557494" y="3094891"/>
            <a:ext cx="10381418" cy="3225697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5DCBEDF-C4B3-B527-A374-F139C9946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9E86FF3-F585-F052-DE60-44D5AE9EA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A8E0251-7DC8-FD8B-7494-3F9BB9F5D4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default tab </a:t>
            </a:r>
            <a:r>
              <a:rPr lang="en-US" b="1" dirty="0"/>
              <a:t>Posts</a:t>
            </a:r>
            <a:r>
              <a:rPr lang="en-US" dirty="0"/>
              <a:t> is used for channel conversations.</a:t>
            </a:r>
          </a:p>
          <a:p>
            <a:r>
              <a:rPr lang="en-US" dirty="0"/>
              <a:t>The channel owner can allow or deny fun stuff, such as emoji, Giphy, and stickers. </a:t>
            </a:r>
          </a:p>
          <a:p>
            <a:r>
              <a:rPr lang="en-US" dirty="0"/>
              <a:t>Your profile picture, or initials, appears on the left side of your posts.</a:t>
            </a:r>
          </a:p>
          <a:p>
            <a:r>
              <a:rPr lang="en-US" dirty="0"/>
              <a:t>Use @mentions to call someone's attention to a post.</a:t>
            </a:r>
          </a:p>
          <a:p>
            <a:endParaRPr lang="en-US" dirty="0"/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869A16C5-31A6-E642-F4FB-45F2C9E3ED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4382" y="2983906"/>
            <a:ext cx="6463237" cy="337902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8" name="Line 313">
            <a:extLst>
              <a:ext uri="{FF2B5EF4-FFF2-40B4-BE49-F238E27FC236}">
                <a16:creationId xmlns:a16="http://schemas.microsoft.com/office/drawing/2014/main" id="{7F5315A4-C391-7082-CA9D-C6635B2BA278}"/>
              </a:ext>
            </a:extLst>
          </p:cNvPr>
          <p:cNvSpPr>
            <a:spLocks noChangeShapeType="1"/>
          </p:cNvSpPr>
          <p:nvPr/>
        </p:nvSpPr>
        <p:spPr bwMode="auto">
          <a:xfrm rot="10800000" flipH="1">
            <a:off x="2538425" y="4463878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9" name="Rounded Rectangle 143">
            <a:extLst>
              <a:ext uri="{FF2B5EF4-FFF2-40B4-BE49-F238E27FC236}">
                <a16:creationId xmlns:a16="http://schemas.microsoft.com/office/drawing/2014/main" id="{4FCFEA70-3064-D287-DB0E-15CE9D2E244C}"/>
              </a:ext>
            </a:extLst>
          </p:cNvPr>
          <p:cNvSpPr/>
          <p:nvPr/>
        </p:nvSpPr>
        <p:spPr>
          <a:xfrm>
            <a:off x="1690382" y="4246175"/>
            <a:ext cx="1097280" cy="457200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Ready for your reply</a:t>
            </a:r>
          </a:p>
        </p:txBody>
      </p:sp>
      <p:sp>
        <p:nvSpPr>
          <p:cNvPr id="2" name="Line 313">
            <a:extLst>
              <a:ext uri="{FF2B5EF4-FFF2-40B4-BE49-F238E27FC236}">
                <a16:creationId xmlns:a16="http://schemas.microsoft.com/office/drawing/2014/main" id="{45B363CE-644D-11BC-126B-949256A3E516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9173596" y="4941626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6" name="Rounded Rectangle 143">
            <a:extLst>
              <a:ext uri="{FF2B5EF4-FFF2-40B4-BE49-F238E27FC236}">
                <a16:creationId xmlns:a16="http://schemas.microsoft.com/office/drawing/2014/main" id="{BB0412AA-95E0-F539-BCDC-9272EA530883}"/>
              </a:ext>
            </a:extLst>
          </p:cNvPr>
          <p:cNvSpPr/>
          <p:nvPr/>
        </p:nvSpPr>
        <p:spPr>
          <a:xfrm>
            <a:off x="9404339" y="4723923"/>
            <a:ext cx="1097280" cy="457200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@mention notification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022317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DD50576-E93A-122B-5979-171F74BDD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11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C4DCCE-503A-27EA-F44F-041036E11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Notifications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1F8182-9299-C265-5808-950DC6F50DA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981200" y="1060688"/>
            <a:ext cx="9601200" cy="1252206"/>
          </a:xfrm>
        </p:spPr>
        <p:txBody>
          <a:bodyPr/>
          <a:lstStyle/>
          <a:p>
            <a:r>
              <a:rPr lang="en-US" b="1" dirty="0"/>
              <a:t>Activity notification</a:t>
            </a:r>
            <a:r>
              <a:rPr lang="en-US" dirty="0"/>
              <a:t>: A small notification that appears on the Activity icon to tell you that you have a new item in a team channel, a chat, and in the Activity feed. </a:t>
            </a:r>
          </a:p>
          <a:p>
            <a:r>
              <a:rPr lang="en-US" b="1" dirty="0"/>
              <a:t>Banner notification</a:t>
            </a:r>
            <a:r>
              <a:rPr lang="en-US" dirty="0"/>
              <a:t>: A notification that temporarily appears in the lower-right corner of your desktop and disappears after a few seconds. 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A507BEA-C427-0FE3-0A49-3A9262E4CB37}"/>
              </a:ext>
            </a:extLst>
          </p:cNvPr>
          <p:cNvGrpSpPr/>
          <p:nvPr/>
        </p:nvGrpSpPr>
        <p:grpSpPr>
          <a:xfrm>
            <a:off x="390180" y="3007450"/>
            <a:ext cx="4769569" cy="2228064"/>
            <a:chOff x="0" y="3027582"/>
            <a:chExt cx="4769569" cy="2228064"/>
          </a:xfrm>
        </p:grpSpPr>
        <p:pic>
          <p:nvPicPr>
            <p:cNvPr id="20" name="Picture 19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991D29EF-DE0A-BA96-7F3E-E499351C9B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36060" y="3429000"/>
              <a:ext cx="2633509" cy="1826646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14" name="Rounded Rectangle 143">
              <a:extLst>
                <a:ext uri="{FF2B5EF4-FFF2-40B4-BE49-F238E27FC236}">
                  <a16:creationId xmlns:a16="http://schemas.microsoft.com/office/drawing/2014/main" id="{B470965D-409D-004E-7CCF-AB6C7C2FE91D}"/>
                </a:ext>
              </a:extLst>
            </p:cNvPr>
            <p:cNvSpPr/>
            <p:nvPr/>
          </p:nvSpPr>
          <p:spPr>
            <a:xfrm>
              <a:off x="2590801" y="3027582"/>
              <a:ext cx="172402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Activity notification</a:t>
              </a:r>
            </a:p>
          </p:txBody>
        </p:sp>
        <p:sp>
          <p:nvSpPr>
            <p:cNvPr id="23" name="Rounded Rectangle 143">
              <a:extLst>
                <a:ext uri="{FF2B5EF4-FFF2-40B4-BE49-F238E27FC236}">
                  <a16:creationId xmlns:a16="http://schemas.microsoft.com/office/drawing/2014/main" id="{0F6CE0DB-21D5-180F-5D7A-4251A0940480}"/>
                </a:ext>
              </a:extLst>
            </p:cNvPr>
            <p:cNvSpPr/>
            <p:nvPr/>
          </p:nvSpPr>
          <p:spPr>
            <a:xfrm>
              <a:off x="0" y="3998003"/>
              <a:ext cx="1887802" cy="82296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Indicates  the number of new items in the Teams or Chat view</a:t>
              </a:r>
            </a:p>
          </p:txBody>
        </p:sp>
        <p:sp>
          <p:nvSpPr>
            <p:cNvPr id="24" name="AutoShape 303">
              <a:extLst>
                <a:ext uri="{FF2B5EF4-FFF2-40B4-BE49-F238E27FC236}">
                  <a16:creationId xmlns:a16="http://schemas.microsoft.com/office/drawing/2014/main" id="{A99EAAE5-A003-9B83-0ADF-96A9C82BBAA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887802" y="3792170"/>
              <a:ext cx="248258" cy="1252206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0F33FA3-9D34-50D0-05C0-977F425BC031}"/>
              </a:ext>
            </a:extLst>
          </p:cNvPr>
          <p:cNvGrpSpPr/>
          <p:nvPr/>
        </p:nvGrpSpPr>
        <p:grpSpPr>
          <a:xfrm>
            <a:off x="5902985" y="3007450"/>
            <a:ext cx="5374615" cy="1959052"/>
            <a:chOff x="5240780" y="2920840"/>
            <a:chExt cx="5374615" cy="1959052"/>
          </a:xfrm>
        </p:grpSpPr>
        <p:sp>
          <p:nvSpPr>
            <p:cNvPr id="16" name="Rounded Rectangle 143">
              <a:extLst>
                <a:ext uri="{FF2B5EF4-FFF2-40B4-BE49-F238E27FC236}">
                  <a16:creationId xmlns:a16="http://schemas.microsoft.com/office/drawing/2014/main" id="{FD95BED9-428B-6602-8B21-8ABEECFD8B7C}"/>
                </a:ext>
              </a:extLst>
            </p:cNvPr>
            <p:cNvSpPr/>
            <p:nvPr/>
          </p:nvSpPr>
          <p:spPr>
            <a:xfrm>
              <a:off x="8027887" y="2920840"/>
              <a:ext cx="172402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Banner notification</a:t>
              </a:r>
            </a:p>
          </p:txBody>
        </p:sp>
        <p:pic>
          <p:nvPicPr>
            <p:cNvPr id="6" name="Picture 5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CE843253-BC00-CB02-3987-21C49F3008B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28154" y="3322258"/>
              <a:ext cx="3487241" cy="1557634"/>
            </a:xfrm>
            <a:prstGeom prst="rect">
              <a:avLst/>
            </a:prstGeom>
          </p:spPr>
        </p:pic>
        <p:sp>
          <p:nvSpPr>
            <p:cNvPr id="28" name="Line 313">
              <a:extLst>
                <a:ext uri="{FF2B5EF4-FFF2-40B4-BE49-F238E27FC236}">
                  <a16:creationId xmlns:a16="http://schemas.microsoft.com/office/drawing/2014/main" id="{7E0DA46B-930C-28E5-E3AF-5129E78447EA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6629679" y="4021427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" name="Rounded Rectangle 143">
              <a:extLst>
                <a:ext uri="{FF2B5EF4-FFF2-40B4-BE49-F238E27FC236}">
                  <a16:creationId xmlns:a16="http://schemas.microsoft.com/office/drawing/2014/main" id="{6CBBAF25-2BF8-7F97-2D73-24F5CB0AC97F}"/>
                </a:ext>
              </a:extLst>
            </p:cNvPr>
            <p:cNvSpPr/>
            <p:nvPr/>
          </p:nvSpPr>
          <p:spPr>
            <a:xfrm>
              <a:off x="5240780" y="3792827"/>
              <a:ext cx="1710440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Indicates sender and preview of message</a:t>
              </a:r>
            </a:p>
          </p:txBody>
        </p:sp>
        <p:sp>
          <p:nvSpPr>
            <p:cNvPr id="29" name="Line 313">
              <a:extLst>
                <a:ext uri="{FF2B5EF4-FFF2-40B4-BE49-F238E27FC236}">
                  <a16:creationId xmlns:a16="http://schemas.microsoft.com/office/drawing/2014/main" id="{48F9FD74-8BC9-3C0B-7ECB-261C17429ED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6654783" y="4606447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5" name="Rounded Rectangle 143">
              <a:extLst>
                <a:ext uri="{FF2B5EF4-FFF2-40B4-BE49-F238E27FC236}">
                  <a16:creationId xmlns:a16="http://schemas.microsoft.com/office/drawing/2014/main" id="{0DC09F32-F811-8AF4-63A2-8E27EC229F56}"/>
                </a:ext>
              </a:extLst>
            </p:cNvPr>
            <p:cNvSpPr/>
            <p:nvPr/>
          </p:nvSpPr>
          <p:spPr>
            <a:xfrm>
              <a:off x="5240780" y="4377847"/>
              <a:ext cx="1710440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Opportunity to quickly reply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5130483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58113D9-D9B0-51A0-CAEC-E3667C7E4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94112" y="6445473"/>
            <a:ext cx="2844800" cy="365125"/>
          </a:xfrm>
        </p:spPr>
        <p:txBody>
          <a:bodyPr/>
          <a:lstStyle/>
          <a:p>
            <a:fld id="{A8160BDD-7155-D744-B749-9730458604A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4911A82-C6FA-D22C-E38F-F49ADFB66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901" y="100270"/>
            <a:ext cx="10821699" cy="844611"/>
          </a:xfrm>
        </p:spPr>
        <p:txBody>
          <a:bodyPr/>
          <a:lstStyle/>
          <a:p>
            <a:r>
              <a:rPr lang="en-US" dirty="0"/>
              <a:t>The Activity Feed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EBBAAE-2739-E925-5592-5E89CC487F5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981200" y="1153048"/>
            <a:ext cx="9601200" cy="762000"/>
          </a:xfrm>
        </p:spPr>
        <p:txBody>
          <a:bodyPr/>
          <a:lstStyle/>
          <a:p>
            <a:r>
              <a:rPr lang="en-US" b="1" dirty="0"/>
              <a:t>Activity feed</a:t>
            </a:r>
            <a:r>
              <a:rPr lang="en-US" dirty="0"/>
              <a:t>: A collection of everything that has happened in chats and team channels.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A60451F-3AB8-F298-26DE-B0E81AD1452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5900" y="2024744"/>
            <a:ext cx="11483012" cy="4388205"/>
          </a:xfrm>
        </p:spPr>
        <p:txBody>
          <a:bodyPr/>
          <a:lstStyle/>
          <a:p>
            <a:r>
              <a:rPr lang="en-US" dirty="0"/>
              <a:t>New activity indicated by a red circle with a number.</a:t>
            </a:r>
          </a:p>
          <a:p>
            <a:pPr lvl="1"/>
            <a:r>
              <a:rPr lang="en-US" dirty="0"/>
              <a:t>Icon remains for 30 days or until you view your Activity feed.</a:t>
            </a:r>
          </a:p>
          <a:p>
            <a:r>
              <a:rPr lang="en-US" dirty="0"/>
              <a:t>Notification also appears on the Teams app icon in the taskbar.</a:t>
            </a:r>
          </a:p>
          <a:p>
            <a:r>
              <a:rPr lang="en-US" dirty="0"/>
              <a:t>Actions that generate notification in the Activity feed:</a:t>
            </a:r>
          </a:p>
          <a:p>
            <a:pPr marL="457200" lvl="1" indent="-285750" fontAlgn="base">
              <a:spcBef>
                <a:spcPts val="336"/>
              </a:spcBef>
            </a:pPr>
            <a:r>
              <a:rPr lang="en-US" dirty="0"/>
              <a:t>@mentions of you specifically. </a:t>
            </a:r>
          </a:p>
          <a:p>
            <a:pPr marL="457200" lvl="1" indent="-285750" fontAlgn="base">
              <a:spcBef>
                <a:spcPts val="336"/>
              </a:spcBef>
            </a:pPr>
            <a:r>
              <a:rPr lang="en-US" dirty="0"/>
              <a:t>@team mentions of teams you're on.</a:t>
            </a:r>
          </a:p>
          <a:p>
            <a:pPr marL="457200" lvl="1" indent="-285750" fontAlgn="base">
              <a:spcBef>
                <a:spcPts val="336"/>
              </a:spcBef>
            </a:pPr>
            <a:r>
              <a:rPr lang="en-US" dirty="0"/>
              <a:t>@channel mentions of channels you're in.</a:t>
            </a:r>
          </a:p>
          <a:p>
            <a:pPr marL="457200" lvl="1" indent="-285750" fontAlgn="base">
              <a:spcBef>
                <a:spcPts val="336"/>
              </a:spcBef>
            </a:pPr>
            <a:r>
              <a:rPr lang="en-US" dirty="0"/>
              <a:t>Replies to your posts. </a:t>
            </a:r>
          </a:p>
          <a:p>
            <a:pPr marL="457200" lvl="1" indent="-285750" fontAlgn="base">
              <a:spcBef>
                <a:spcPts val="336"/>
              </a:spcBef>
            </a:pPr>
            <a:r>
              <a:rPr lang="en-US" dirty="0"/>
              <a:t>Reactions to your posts.</a:t>
            </a:r>
          </a:p>
          <a:p>
            <a:pPr marL="457200" lvl="1" indent="-285750" fontAlgn="base">
              <a:spcBef>
                <a:spcPts val="336"/>
              </a:spcBef>
            </a:pPr>
            <a:r>
              <a:rPr lang="en-US" dirty="0"/>
              <a:t>Activity on posts you liked.</a:t>
            </a:r>
          </a:p>
          <a:p>
            <a:pPr marL="457200" lvl="1" indent="-285750" fontAlgn="base">
              <a:spcBef>
                <a:spcPts val="336"/>
              </a:spcBef>
            </a:pPr>
            <a:r>
              <a:rPr lang="en-US" dirty="0"/>
              <a:t>When you're added to a team.</a:t>
            </a:r>
          </a:p>
          <a:p>
            <a:pPr marL="457200" lvl="1" indent="-285750" fontAlgn="base">
              <a:spcBef>
                <a:spcPts val="336"/>
              </a:spcBef>
            </a:pPr>
            <a:r>
              <a:rPr lang="en-US" dirty="0"/>
              <a:t>When you're made owner of a team.</a:t>
            </a:r>
          </a:p>
          <a:p>
            <a:pPr marL="457200" lvl="1" indent="-285750" fontAlgn="base">
              <a:spcBef>
                <a:spcPts val="336"/>
              </a:spcBef>
            </a:pPr>
            <a:r>
              <a:rPr lang="en-US" dirty="0"/>
              <a:t>Missed calls.</a:t>
            </a:r>
          </a:p>
          <a:p>
            <a:pPr marL="457200" lvl="1" indent="-285750" fontAlgn="base">
              <a:spcBef>
                <a:spcPts val="336"/>
              </a:spcBef>
            </a:pPr>
            <a:r>
              <a:rPr lang="en-US" dirty="0"/>
              <a:t>When a voicemail is left for you.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93908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3627955-6BAE-D6B3-8EA9-B07776A74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13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6C6DB8-FD12-06D6-2152-79F500139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 Feed Display Options</a:t>
            </a:r>
          </a:p>
        </p:txBody>
      </p:sp>
      <p:sp>
        <p:nvSpPr>
          <p:cNvPr id="5" name="IMAGE_BOUNDING_BOX">
            <a:extLst>
              <a:ext uri="{FF2B5EF4-FFF2-40B4-BE49-F238E27FC236}">
                <a16:creationId xmlns:a16="http://schemas.microsoft.com/office/drawing/2014/main" id="{84A3C65F-0DBD-697A-7F7A-87569A42A3AB}"/>
              </a:ext>
            </a:extLst>
          </p:cNvPr>
          <p:cNvSpPr/>
          <p:nvPr/>
        </p:nvSpPr>
        <p:spPr>
          <a:xfrm>
            <a:off x="210269" y="1114844"/>
            <a:ext cx="10369241" cy="3565312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6CBFA69-A89C-9CA2-9A5F-BA5478E6F7DB}"/>
              </a:ext>
            </a:extLst>
          </p:cNvPr>
          <p:cNvGrpSpPr/>
          <p:nvPr/>
        </p:nvGrpSpPr>
        <p:grpSpPr>
          <a:xfrm>
            <a:off x="2373702" y="1157424"/>
            <a:ext cx="6727169" cy="5288049"/>
            <a:chOff x="1817063" y="1157424"/>
            <a:chExt cx="6727169" cy="5288049"/>
          </a:xfrm>
        </p:grpSpPr>
        <p:pic>
          <p:nvPicPr>
            <p:cNvPr id="14" name="Picture 13" descr="A screenshot of a chat&#10;&#10;Description automatically generated">
              <a:extLst>
                <a:ext uri="{FF2B5EF4-FFF2-40B4-BE49-F238E27FC236}">
                  <a16:creationId xmlns:a16="http://schemas.microsoft.com/office/drawing/2014/main" id="{619DF726-4512-D487-D9A5-947449B990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17149"/>
            <a:stretch/>
          </p:blipFill>
          <p:spPr>
            <a:xfrm>
              <a:off x="2534491" y="1157424"/>
              <a:ext cx="3277057" cy="5288049"/>
            </a:xfrm>
            <a:prstGeom prst="rect">
              <a:avLst/>
            </a:prstGeom>
          </p:spPr>
        </p:pic>
        <p:sp>
          <p:nvSpPr>
            <p:cNvPr id="8" name="Line 314">
              <a:extLst>
                <a:ext uri="{FF2B5EF4-FFF2-40B4-BE49-F238E27FC236}">
                  <a16:creationId xmlns:a16="http://schemas.microsoft.com/office/drawing/2014/main" id="{8E7AC8E7-F9B8-5F85-FC4E-4D28C03B372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4739696" y="2419485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" name="Rounded Rectangle 143">
              <a:extLst>
                <a:ext uri="{FF2B5EF4-FFF2-40B4-BE49-F238E27FC236}">
                  <a16:creationId xmlns:a16="http://schemas.microsoft.com/office/drawing/2014/main" id="{2722D585-2D8F-C8CC-8D96-8FE66ABC8B21}"/>
                </a:ext>
              </a:extLst>
            </p:cNvPr>
            <p:cNvSpPr/>
            <p:nvPr/>
          </p:nvSpPr>
          <p:spPr>
            <a:xfrm>
              <a:off x="5090524" y="2281717"/>
              <a:ext cx="3453708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Toggle to display only unread notifications</a:t>
              </a:r>
            </a:p>
          </p:txBody>
        </p:sp>
        <p:sp>
          <p:nvSpPr>
            <p:cNvPr id="10" name="Line 316">
              <a:extLst>
                <a:ext uri="{FF2B5EF4-FFF2-40B4-BE49-F238E27FC236}">
                  <a16:creationId xmlns:a16="http://schemas.microsoft.com/office/drawing/2014/main" id="{30A54F5B-21CF-233D-EE62-D31CCCD5F0DA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5625423" y="1953368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Rounded Rectangle 143">
              <a:extLst>
                <a:ext uri="{FF2B5EF4-FFF2-40B4-BE49-F238E27FC236}">
                  <a16:creationId xmlns:a16="http://schemas.microsoft.com/office/drawing/2014/main" id="{09D07B25-FB18-CA55-79ED-ED0FA8380853}"/>
                </a:ext>
              </a:extLst>
            </p:cNvPr>
            <p:cNvSpPr/>
            <p:nvPr/>
          </p:nvSpPr>
          <p:spPr>
            <a:xfrm>
              <a:off x="5910149" y="1791933"/>
              <a:ext cx="172402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Filter by activity type</a:t>
              </a:r>
            </a:p>
          </p:txBody>
        </p:sp>
        <p:sp>
          <p:nvSpPr>
            <p:cNvPr id="16" name="Line 316">
              <a:extLst>
                <a:ext uri="{FF2B5EF4-FFF2-40B4-BE49-F238E27FC236}">
                  <a16:creationId xmlns:a16="http://schemas.microsoft.com/office/drawing/2014/main" id="{2FF330CB-BEE7-5378-0194-DC57098BC21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4988933" y="1591324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Rounded Rectangle 143">
              <a:extLst>
                <a:ext uri="{FF2B5EF4-FFF2-40B4-BE49-F238E27FC236}">
                  <a16:creationId xmlns:a16="http://schemas.microsoft.com/office/drawing/2014/main" id="{5E7A4810-B9DD-36B1-51F6-3D7B7D1B68EF}"/>
                </a:ext>
              </a:extLst>
            </p:cNvPr>
            <p:cNvSpPr/>
            <p:nvPr/>
          </p:nvSpPr>
          <p:spPr>
            <a:xfrm>
              <a:off x="4597428" y="1252750"/>
              <a:ext cx="1253448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More options</a:t>
              </a:r>
            </a:p>
          </p:txBody>
        </p:sp>
        <p:sp>
          <p:nvSpPr>
            <p:cNvPr id="4" name="Line 316">
              <a:extLst>
                <a:ext uri="{FF2B5EF4-FFF2-40B4-BE49-F238E27FC236}">
                  <a16:creationId xmlns:a16="http://schemas.microsoft.com/office/drawing/2014/main" id="{D16D41CD-DA53-C2B9-69F5-B0E3F216804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3024382" y="5947934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" name="Rounded Rectangle 143">
              <a:extLst>
                <a:ext uri="{FF2B5EF4-FFF2-40B4-BE49-F238E27FC236}">
                  <a16:creationId xmlns:a16="http://schemas.microsoft.com/office/drawing/2014/main" id="{10009ACF-710D-2746-7268-8CF03BECE63B}"/>
                </a:ext>
              </a:extLst>
            </p:cNvPr>
            <p:cNvSpPr/>
            <p:nvPr/>
          </p:nvSpPr>
          <p:spPr>
            <a:xfrm>
              <a:off x="2548583" y="5810615"/>
              <a:ext cx="73152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Reply</a:t>
              </a:r>
            </a:p>
          </p:txBody>
        </p:sp>
        <p:sp>
          <p:nvSpPr>
            <p:cNvPr id="7" name="Line 316">
              <a:extLst>
                <a:ext uri="{FF2B5EF4-FFF2-40B4-BE49-F238E27FC236}">
                  <a16:creationId xmlns:a16="http://schemas.microsoft.com/office/drawing/2014/main" id="{4FC2EE8F-BFC8-40F4-D499-349E7F14A58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3027267" y="5361669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6F3E3354-4F7A-C752-76EB-A91E08B60D65}"/>
                </a:ext>
              </a:extLst>
            </p:cNvPr>
            <p:cNvSpPr/>
            <p:nvPr/>
          </p:nvSpPr>
          <p:spPr>
            <a:xfrm>
              <a:off x="1817063" y="5224350"/>
              <a:ext cx="146304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Added to a team</a:t>
              </a:r>
            </a:p>
          </p:txBody>
        </p:sp>
        <p:sp>
          <p:nvSpPr>
            <p:cNvPr id="13" name="Line 316">
              <a:extLst>
                <a:ext uri="{FF2B5EF4-FFF2-40B4-BE49-F238E27FC236}">
                  <a16:creationId xmlns:a16="http://schemas.microsoft.com/office/drawing/2014/main" id="{AC02C006-E923-EDAA-7CED-B05DBDD9A4D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3031050" y="4474177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" name="Rounded Rectangle 143">
              <a:extLst>
                <a:ext uri="{FF2B5EF4-FFF2-40B4-BE49-F238E27FC236}">
                  <a16:creationId xmlns:a16="http://schemas.microsoft.com/office/drawing/2014/main" id="{6A544F72-3217-D7D5-C5B9-05EB4590B8B6}"/>
                </a:ext>
              </a:extLst>
            </p:cNvPr>
            <p:cNvSpPr/>
            <p:nvPr/>
          </p:nvSpPr>
          <p:spPr>
            <a:xfrm>
              <a:off x="2365703" y="4336858"/>
              <a:ext cx="91440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Reaction</a:t>
              </a:r>
            </a:p>
          </p:txBody>
        </p:sp>
        <p:sp>
          <p:nvSpPr>
            <p:cNvPr id="19" name="Line 316">
              <a:extLst>
                <a:ext uri="{FF2B5EF4-FFF2-40B4-BE49-F238E27FC236}">
                  <a16:creationId xmlns:a16="http://schemas.microsoft.com/office/drawing/2014/main" id="{976EC339-2E6A-2FEF-8742-93A995CF428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3031050" y="2972288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0" name="Rounded Rectangle 143">
              <a:extLst>
                <a:ext uri="{FF2B5EF4-FFF2-40B4-BE49-F238E27FC236}">
                  <a16:creationId xmlns:a16="http://schemas.microsoft.com/office/drawing/2014/main" id="{7AEB0673-D4AD-4FBD-4947-3A385F07C822}"/>
                </a:ext>
              </a:extLst>
            </p:cNvPr>
            <p:cNvSpPr/>
            <p:nvPr/>
          </p:nvSpPr>
          <p:spPr>
            <a:xfrm>
              <a:off x="2274263" y="2834969"/>
              <a:ext cx="100584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@mention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867341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62C70EC-3576-AEFD-6844-B04963C62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7A0302B-9B0D-658B-A1B8-C48C6CB9B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Your Teams Profile</a:t>
            </a:r>
          </a:p>
        </p:txBody>
      </p:sp>
      <p:sp>
        <p:nvSpPr>
          <p:cNvPr id="3" name="IMAGE_BOUNDING_BOX">
            <a:extLst>
              <a:ext uri="{FF2B5EF4-FFF2-40B4-BE49-F238E27FC236}">
                <a16:creationId xmlns:a16="http://schemas.microsoft.com/office/drawing/2014/main" id="{3F248678-AD88-0167-B944-021AFE39CC6C}"/>
              </a:ext>
            </a:extLst>
          </p:cNvPr>
          <p:cNvSpPr/>
          <p:nvPr/>
        </p:nvSpPr>
        <p:spPr>
          <a:xfrm>
            <a:off x="205354" y="1179692"/>
            <a:ext cx="10348272" cy="3043685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2D58DFA-EF40-7A75-6C93-FE75204D14C5}"/>
              </a:ext>
            </a:extLst>
          </p:cNvPr>
          <p:cNvGrpSpPr/>
          <p:nvPr/>
        </p:nvGrpSpPr>
        <p:grpSpPr>
          <a:xfrm>
            <a:off x="2908038" y="1825036"/>
            <a:ext cx="6375924" cy="3286584"/>
            <a:chOff x="3371341" y="1785708"/>
            <a:chExt cx="6375924" cy="3286584"/>
          </a:xfrm>
        </p:grpSpPr>
        <p:pic>
          <p:nvPicPr>
            <p:cNvPr id="12" name="Picture 11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3EE677F2-BFA2-9816-1A09-CD6591966B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43209" y="1785708"/>
              <a:ext cx="3105583" cy="3286584"/>
            </a:xfrm>
            <a:prstGeom prst="rect">
              <a:avLst/>
            </a:prstGeom>
          </p:spPr>
        </p:pic>
        <p:sp>
          <p:nvSpPr>
            <p:cNvPr id="5" name="Line 315">
              <a:extLst>
                <a:ext uri="{FF2B5EF4-FFF2-40B4-BE49-F238E27FC236}">
                  <a16:creationId xmlns:a16="http://schemas.microsoft.com/office/drawing/2014/main" id="{BEDF7FB2-BC1C-63E2-161B-4788EE8452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04915" y="3565114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Rounded Rectangle 143">
              <a:extLst>
                <a:ext uri="{FF2B5EF4-FFF2-40B4-BE49-F238E27FC236}">
                  <a16:creationId xmlns:a16="http://schemas.microsoft.com/office/drawing/2014/main" id="{63329BD6-A88E-261B-22C3-12290D90FC4C}"/>
                </a:ext>
              </a:extLst>
            </p:cNvPr>
            <p:cNvSpPr/>
            <p:nvPr/>
          </p:nvSpPr>
          <p:spPr>
            <a:xfrm>
              <a:off x="3371341" y="3427795"/>
              <a:ext cx="1618488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Presence indictor</a:t>
              </a:r>
            </a:p>
          </p:txBody>
        </p:sp>
        <p:sp>
          <p:nvSpPr>
            <p:cNvPr id="14" name="Line 315">
              <a:extLst>
                <a:ext uri="{FF2B5EF4-FFF2-40B4-BE49-F238E27FC236}">
                  <a16:creationId xmlns:a16="http://schemas.microsoft.com/office/drawing/2014/main" id="{921763F5-B278-9B23-AA03-227C356A5EE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301398" y="3236945"/>
              <a:ext cx="188887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Rounded Rectangle 143">
              <a:extLst>
                <a:ext uri="{FF2B5EF4-FFF2-40B4-BE49-F238E27FC236}">
                  <a16:creationId xmlns:a16="http://schemas.microsoft.com/office/drawing/2014/main" id="{4C4F90F9-14DD-5E23-4D03-16CD2A8CFC87}"/>
                </a:ext>
              </a:extLst>
            </p:cNvPr>
            <p:cNvSpPr/>
            <p:nvPr/>
          </p:nvSpPr>
          <p:spPr>
            <a:xfrm>
              <a:off x="7735585" y="3099785"/>
              <a:ext cx="201168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Access  account settings</a:t>
              </a:r>
            </a:p>
          </p:txBody>
        </p:sp>
        <p:sp>
          <p:nvSpPr>
            <p:cNvPr id="17" name="Line 315">
              <a:extLst>
                <a:ext uri="{FF2B5EF4-FFF2-40B4-BE49-F238E27FC236}">
                  <a16:creationId xmlns:a16="http://schemas.microsoft.com/office/drawing/2014/main" id="{8EE933D5-4035-3579-C561-8B597633FE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04914" y="4175136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Rounded Rectangle 143">
              <a:extLst>
                <a:ext uri="{FF2B5EF4-FFF2-40B4-BE49-F238E27FC236}">
                  <a16:creationId xmlns:a16="http://schemas.microsoft.com/office/drawing/2014/main" id="{29173803-6945-C781-FDC7-B76538A157EE}"/>
                </a:ext>
              </a:extLst>
            </p:cNvPr>
            <p:cNvSpPr/>
            <p:nvPr/>
          </p:nvSpPr>
          <p:spPr>
            <a:xfrm>
              <a:off x="3376312" y="3991605"/>
              <a:ext cx="1613517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Status </a:t>
              </a: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message</a:t>
              </a:r>
            </a:p>
          </p:txBody>
        </p:sp>
        <p:sp>
          <p:nvSpPr>
            <p:cNvPr id="18" name="Line 315">
              <a:extLst>
                <a:ext uri="{FF2B5EF4-FFF2-40B4-BE49-F238E27FC236}">
                  <a16:creationId xmlns:a16="http://schemas.microsoft.com/office/drawing/2014/main" id="{6966724C-603B-7974-9205-EB2B28595E6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508251" y="3854445"/>
              <a:ext cx="141621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Rounded Rectangle 143">
              <a:extLst>
                <a:ext uri="{FF2B5EF4-FFF2-40B4-BE49-F238E27FC236}">
                  <a16:creationId xmlns:a16="http://schemas.microsoft.com/office/drawing/2014/main" id="{910AC9C4-3727-2DE4-19E4-44AC0E37BF8C}"/>
                </a:ext>
              </a:extLst>
            </p:cNvPr>
            <p:cNvSpPr/>
            <p:nvPr/>
          </p:nvSpPr>
          <p:spPr>
            <a:xfrm>
              <a:off x="7735585" y="3717285"/>
              <a:ext cx="201168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Specify Office or Remote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5799791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85399DC-FA2A-1F74-7E8D-D048A140C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Presence Indicators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E21DB18-BEDC-DA03-EA51-219888AAC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IMAGE_BOUNDING_BOX" hidden="1">
            <a:extLst>
              <a:ext uri="{FF2B5EF4-FFF2-40B4-BE49-F238E27FC236}">
                <a16:creationId xmlns:a16="http://schemas.microsoft.com/office/drawing/2014/main" id="{B26DD87B-C607-3A00-B6B5-8A75D4D9F62A}"/>
              </a:ext>
            </a:extLst>
          </p:cNvPr>
          <p:cNvSpPr/>
          <p:nvPr/>
        </p:nvSpPr>
        <p:spPr>
          <a:xfrm>
            <a:off x="259068" y="1122744"/>
            <a:ext cx="9464351" cy="3668243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graphicFrame>
        <p:nvGraphicFramePr>
          <p:cNvPr id="7" name="Group 23">
            <a:extLst>
              <a:ext uri="{FF2B5EF4-FFF2-40B4-BE49-F238E27FC236}">
                <a16:creationId xmlns:a16="http://schemas.microsoft.com/office/drawing/2014/main" id="{F1FDE689-AD18-8A11-42FC-78C9D1252A8D}"/>
              </a:ext>
            </a:extLst>
          </p:cNvPr>
          <p:cNvGraphicFramePr>
            <a:graphicFrameLocks noGrp="1"/>
          </p:cNvGraphicFramePr>
          <p:nvPr/>
        </p:nvGraphicFramePr>
        <p:xfrm>
          <a:off x="455901" y="2063003"/>
          <a:ext cx="6740964" cy="3429000"/>
        </p:xfrm>
        <a:graphic>
          <a:graphicData uri="http://schemas.openxmlformats.org/drawingml/2006/table">
            <a:tbl>
              <a:tblPr/>
              <a:tblGrid>
                <a:gridCol w="10681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76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75180">
                  <a:extLst>
                    <a:ext uri="{9D8B030D-6E8A-4147-A177-3AD203B41FA5}">
                      <a16:colId xmlns:a16="http://schemas.microsoft.com/office/drawing/2014/main" val="1465822290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Status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Command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Indicates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Available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/available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/>
                        </a:rPr>
                        <a:t>You are actively working and willing to respond to conversations, calls and meetings, and other notifications.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Busy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/busy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You are working but still want notifications to appear.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Do not disturb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/dnd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You are focusing on work or sharing your screen and do </a:t>
                      </a:r>
                      <a:r>
                        <a:rPr kumimoji="0" lang="en-US" sz="14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not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want notifications to appear.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Be right back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/brb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You are temporarily away from your office.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432871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Appear away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/away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You are away and your responses will be delayed.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2289329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Appear offline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/offline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You wish to use Teams without revealing your status.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651152"/>
                  </a:ext>
                </a:extLst>
              </a:tr>
            </a:tbl>
          </a:graphicData>
        </a:graphic>
      </p:graphicFrame>
      <p:grpSp>
        <p:nvGrpSpPr>
          <p:cNvPr id="16" name="Group 15">
            <a:extLst>
              <a:ext uri="{FF2B5EF4-FFF2-40B4-BE49-F238E27FC236}">
                <a16:creationId xmlns:a16="http://schemas.microsoft.com/office/drawing/2014/main" id="{BC2CE11F-15AD-CCB4-9DB5-757C935EA727}"/>
              </a:ext>
            </a:extLst>
          </p:cNvPr>
          <p:cNvGrpSpPr/>
          <p:nvPr/>
        </p:nvGrpSpPr>
        <p:grpSpPr>
          <a:xfrm>
            <a:off x="7459804" y="1945526"/>
            <a:ext cx="4205210" cy="3663953"/>
            <a:chOff x="7754772" y="2052990"/>
            <a:chExt cx="4205210" cy="3663953"/>
          </a:xfrm>
        </p:grpSpPr>
        <p:pic>
          <p:nvPicPr>
            <p:cNvPr id="15" name="Picture 14" descr="A screenshot of a phone&#10;&#10;Description automatically generated">
              <a:extLst>
                <a:ext uri="{FF2B5EF4-FFF2-40B4-BE49-F238E27FC236}">
                  <a16:creationId xmlns:a16="http://schemas.microsoft.com/office/drawing/2014/main" id="{1E9A23A3-181E-28E0-DF50-367D103589C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54772" y="2052990"/>
              <a:ext cx="1882303" cy="3124471"/>
            </a:xfrm>
            <a:prstGeom prst="rect">
              <a:avLst/>
            </a:prstGeom>
          </p:spPr>
        </p:pic>
        <p:sp>
          <p:nvSpPr>
            <p:cNvPr id="5" name="Line 313">
              <a:extLst>
                <a:ext uri="{FF2B5EF4-FFF2-40B4-BE49-F238E27FC236}">
                  <a16:creationId xmlns:a16="http://schemas.microsoft.com/office/drawing/2014/main" id="{DF1E8BFA-E1F9-6132-8B9F-1C31F468C0E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9519912" y="4643115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" name="Line 315">
              <a:extLst>
                <a:ext uri="{FF2B5EF4-FFF2-40B4-BE49-F238E27FC236}">
                  <a16:creationId xmlns:a16="http://schemas.microsoft.com/office/drawing/2014/main" id="{FF6A26C5-E637-C269-1E39-84F618E46E9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H="1">
              <a:off x="8446686" y="5322683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8B5CB95C-C3AB-36CF-CA3E-CCEB0C5C3958}"/>
                </a:ext>
              </a:extLst>
            </p:cNvPr>
            <p:cNvSpPr/>
            <p:nvPr/>
          </p:nvSpPr>
          <p:spPr>
            <a:xfrm flipH="1">
              <a:off x="9673982" y="4323075"/>
              <a:ext cx="2286000" cy="64008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Set time to display indicator before resetting back to Available</a:t>
              </a:r>
            </a:p>
          </p:txBody>
        </p:sp>
        <p:sp>
          <p:nvSpPr>
            <p:cNvPr id="10" name="Rounded Rectangle 143">
              <a:extLst>
                <a:ext uri="{FF2B5EF4-FFF2-40B4-BE49-F238E27FC236}">
                  <a16:creationId xmlns:a16="http://schemas.microsoft.com/office/drawing/2014/main" id="{F1D2059D-452A-07DB-F46E-6CB58E0C2B46}"/>
                </a:ext>
              </a:extLst>
            </p:cNvPr>
            <p:cNvSpPr/>
            <p:nvPr/>
          </p:nvSpPr>
          <p:spPr>
            <a:xfrm flipH="1">
              <a:off x="7872963" y="5259743"/>
              <a:ext cx="1645920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Immediately reset back to Available</a:t>
              </a:r>
            </a:p>
          </p:txBody>
        </p:sp>
        <p:sp>
          <p:nvSpPr>
            <p:cNvPr id="12" name="AutoShape 303">
              <a:extLst>
                <a:ext uri="{FF2B5EF4-FFF2-40B4-BE49-F238E27FC236}">
                  <a16:creationId xmlns:a16="http://schemas.microsoft.com/office/drawing/2014/main" id="{5AF6881F-5FEA-D429-11FB-392DE0EF5E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8166" y="2889795"/>
              <a:ext cx="157169" cy="1527558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" name="Rounded Rectangle 143">
              <a:extLst>
                <a:ext uri="{FF2B5EF4-FFF2-40B4-BE49-F238E27FC236}">
                  <a16:creationId xmlns:a16="http://schemas.microsoft.com/office/drawing/2014/main" id="{755A262E-CBAB-1345-6852-643F3F41E712}"/>
                </a:ext>
              </a:extLst>
            </p:cNvPr>
            <p:cNvSpPr/>
            <p:nvPr/>
          </p:nvSpPr>
          <p:spPr>
            <a:xfrm flipH="1">
              <a:off x="9673982" y="3516255"/>
              <a:ext cx="91440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Indicators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4471977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91B480-2370-19ED-9CAB-F3D74B5C5B6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Provides additional details about your availability.</a:t>
            </a:r>
          </a:p>
          <a:p>
            <a:r>
              <a:rPr lang="en-US" dirty="0"/>
              <a:t>Resembles the out-of-office reply in Outlook.</a:t>
            </a:r>
          </a:p>
          <a:p>
            <a:r>
              <a:rPr lang="en-US" dirty="0"/>
              <a:t>A status message in Teams overrides an automatic reply set in Outlook.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E8E56B4-4BAA-7EC3-CB83-93E7AFC86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4A308EB-2B3F-D5AA-AEC5-487468CA1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Messages</a:t>
            </a:r>
          </a:p>
        </p:txBody>
      </p:sp>
      <p:pic>
        <p:nvPicPr>
          <p:cNvPr id="6" name="Picture 5" descr="Graphical user interface, application, Teams&#10;&#10;Description automatically generated">
            <a:extLst>
              <a:ext uri="{FF2B5EF4-FFF2-40B4-BE49-F238E27FC236}">
                <a16:creationId xmlns:a16="http://schemas.microsoft.com/office/drawing/2014/main" id="{A2879602-A213-8090-0E85-DDD07B9790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6175" y="1517498"/>
            <a:ext cx="2743438" cy="368535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551156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62C70EC-3576-AEFD-6844-B04963C62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7A0302B-9B0D-658B-A1B8-C48C6CB9B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Settings and More Menu</a:t>
            </a:r>
          </a:p>
        </p:txBody>
      </p:sp>
      <p:sp>
        <p:nvSpPr>
          <p:cNvPr id="8" name="IMAGE_BOUNDING_BOX">
            <a:extLst>
              <a:ext uri="{FF2B5EF4-FFF2-40B4-BE49-F238E27FC236}">
                <a16:creationId xmlns:a16="http://schemas.microsoft.com/office/drawing/2014/main" id="{17C7B659-65A3-E4ED-B9D0-8E1B97C9A944}"/>
              </a:ext>
            </a:extLst>
          </p:cNvPr>
          <p:cNvSpPr/>
          <p:nvPr/>
        </p:nvSpPr>
        <p:spPr>
          <a:xfrm>
            <a:off x="2829680" y="1750000"/>
            <a:ext cx="9109232" cy="2801009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96B335A-6FB1-2994-5825-070468A68F41}"/>
              </a:ext>
            </a:extLst>
          </p:cNvPr>
          <p:cNvGrpSpPr/>
          <p:nvPr/>
        </p:nvGrpSpPr>
        <p:grpSpPr>
          <a:xfrm>
            <a:off x="2861269" y="1831411"/>
            <a:ext cx="6469463" cy="3195178"/>
            <a:chOff x="804353" y="1223058"/>
            <a:chExt cx="6469463" cy="3195178"/>
          </a:xfrm>
        </p:grpSpPr>
        <p:pic>
          <p:nvPicPr>
            <p:cNvPr id="17" name="Picture 16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CC347ED8-300C-223C-3C57-E1405F6C78F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03653" y="1223058"/>
              <a:ext cx="2553056" cy="3181794"/>
            </a:xfrm>
            <a:prstGeom prst="rect">
              <a:avLst/>
            </a:prstGeom>
          </p:spPr>
        </p:pic>
        <p:sp>
          <p:nvSpPr>
            <p:cNvPr id="3" name="Line 315">
              <a:extLst>
                <a:ext uri="{FF2B5EF4-FFF2-40B4-BE49-F238E27FC236}">
                  <a16:creationId xmlns:a16="http://schemas.microsoft.com/office/drawing/2014/main" id="{343FB7E4-3B0F-456D-FEFC-3507B68567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60650" y="1939926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" name="Rounded Rectangle 143">
              <a:extLst>
                <a:ext uri="{FF2B5EF4-FFF2-40B4-BE49-F238E27FC236}">
                  <a16:creationId xmlns:a16="http://schemas.microsoft.com/office/drawing/2014/main" id="{96ECC018-DD49-992D-3671-B0C72CEA5260}"/>
                </a:ext>
              </a:extLst>
            </p:cNvPr>
            <p:cNvSpPr/>
            <p:nvPr/>
          </p:nvSpPr>
          <p:spPr>
            <a:xfrm>
              <a:off x="804353" y="1802607"/>
              <a:ext cx="146304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Configure Teams</a:t>
              </a:r>
            </a:p>
          </p:txBody>
        </p:sp>
        <p:sp>
          <p:nvSpPr>
            <p:cNvPr id="9" name="Line 315">
              <a:extLst>
                <a:ext uri="{FF2B5EF4-FFF2-40B4-BE49-F238E27FC236}">
                  <a16:creationId xmlns:a16="http://schemas.microsoft.com/office/drawing/2014/main" id="{D6EC401C-4109-D8E7-E821-701650DEAF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60650" y="3008783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" name="Rounded Rectangle 143">
              <a:extLst>
                <a:ext uri="{FF2B5EF4-FFF2-40B4-BE49-F238E27FC236}">
                  <a16:creationId xmlns:a16="http://schemas.microsoft.com/office/drawing/2014/main" id="{EBB710C5-B3FB-8953-BCB2-56A468A700F5}"/>
                </a:ext>
              </a:extLst>
            </p:cNvPr>
            <p:cNvSpPr/>
            <p:nvPr/>
          </p:nvSpPr>
          <p:spPr>
            <a:xfrm>
              <a:off x="804353" y="2795865"/>
              <a:ext cx="1463040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Change text and image size</a:t>
              </a:r>
            </a:p>
          </p:txBody>
        </p:sp>
        <p:sp>
          <p:nvSpPr>
            <p:cNvPr id="15" name="Line 315">
              <a:extLst>
                <a:ext uri="{FF2B5EF4-FFF2-40B4-BE49-F238E27FC236}">
                  <a16:creationId xmlns:a16="http://schemas.microsoft.com/office/drawing/2014/main" id="{955732D5-BB45-F1B3-2825-85EF2934D4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59851" y="3758411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" name="Rounded Rectangle 143">
              <a:extLst>
                <a:ext uri="{FF2B5EF4-FFF2-40B4-BE49-F238E27FC236}">
                  <a16:creationId xmlns:a16="http://schemas.microsoft.com/office/drawing/2014/main" id="{104387B2-6669-02DD-6552-FD8168CCF4A2}"/>
                </a:ext>
              </a:extLst>
            </p:cNvPr>
            <p:cNvSpPr/>
            <p:nvPr/>
          </p:nvSpPr>
          <p:spPr>
            <a:xfrm>
              <a:off x="804353" y="3613890"/>
              <a:ext cx="146304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Scan the QR code </a:t>
              </a:r>
            </a:p>
          </p:txBody>
        </p:sp>
        <p:sp>
          <p:nvSpPr>
            <p:cNvPr id="18" name="Line 315">
              <a:extLst>
                <a:ext uri="{FF2B5EF4-FFF2-40B4-BE49-F238E27FC236}">
                  <a16:creationId xmlns:a16="http://schemas.microsoft.com/office/drawing/2014/main" id="{953AE9DA-C4DE-9F2C-99B4-46D2D60AAD4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401322" y="2256301"/>
              <a:ext cx="108077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9" name="Rounded Rectangle 143">
              <a:extLst>
                <a:ext uri="{FF2B5EF4-FFF2-40B4-BE49-F238E27FC236}">
                  <a16:creationId xmlns:a16="http://schemas.microsoft.com/office/drawing/2014/main" id="{E7B15894-AAC4-95D6-0C1B-702D670F546C}"/>
                </a:ext>
              </a:extLst>
            </p:cNvPr>
            <p:cNvSpPr/>
            <p:nvPr/>
          </p:nvSpPr>
          <p:spPr>
            <a:xfrm>
              <a:off x="4164856" y="2097538"/>
              <a:ext cx="310896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Share content to MTR-compatible devices</a:t>
              </a:r>
            </a:p>
          </p:txBody>
        </p:sp>
        <p:sp>
          <p:nvSpPr>
            <p:cNvPr id="22" name="Line 315">
              <a:extLst>
                <a:ext uri="{FF2B5EF4-FFF2-40B4-BE49-F238E27FC236}">
                  <a16:creationId xmlns:a16="http://schemas.microsoft.com/office/drawing/2014/main" id="{D050C422-B4BA-A84C-3D82-0D8991C2369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83624" y="3442596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3" name="Rounded Rectangle 143">
              <a:extLst>
                <a:ext uri="{FF2B5EF4-FFF2-40B4-BE49-F238E27FC236}">
                  <a16:creationId xmlns:a16="http://schemas.microsoft.com/office/drawing/2014/main" id="{64D6E261-15D0-9821-76D0-B0923940A844}"/>
                </a:ext>
              </a:extLst>
            </p:cNvPr>
            <p:cNvSpPr/>
            <p:nvPr/>
          </p:nvSpPr>
          <p:spPr>
            <a:xfrm>
              <a:off x="4347736" y="3305436"/>
              <a:ext cx="292608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View assigned keyboard combinations</a:t>
              </a:r>
            </a:p>
          </p:txBody>
        </p:sp>
        <p:sp>
          <p:nvSpPr>
            <p:cNvPr id="20" name="Line 315">
              <a:extLst>
                <a:ext uri="{FF2B5EF4-FFF2-40B4-BE49-F238E27FC236}">
                  <a16:creationId xmlns:a16="http://schemas.microsoft.com/office/drawing/2014/main" id="{9AD3A52A-1BFD-1538-0A26-C47EB32D7B2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891505" y="4189636"/>
              <a:ext cx="120449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1" name="Rounded Rectangle 143">
              <a:extLst>
                <a:ext uri="{FF2B5EF4-FFF2-40B4-BE49-F238E27FC236}">
                  <a16:creationId xmlns:a16="http://schemas.microsoft.com/office/drawing/2014/main" id="{B6BFE505-4C63-9AF9-8C2E-F660058A39B1}"/>
                </a:ext>
              </a:extLst>
            </p:cNvPr>
            <p:cNvSpPr/>
            <p:nvPr/>
          </p:nvSpPr>
          <p:spPr>
            <a:xfrm>
              <a:off x="5143067" y="3961036"/>
              <a:ext cx="2130749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Toggle between New and Classic Teams</a:t>
              </a:r>
            </a:p>
          </p:txBody>
        </p:sp>
        <p:sp>
          <p:nvSpPr>
            <p:cNvPr id="30" name="Line 315">
              <a:extLst>
                <a:ext uri="{FF2B5EF4-FFF2-40B4-BE49-F238E27FC236}">
                  <a16:creationId xmlns:a16="http://schemas.microsoft.com/office/drawing/2014/main" id="{8471A466-1542-299B-5109-AA0650A1A92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73378" y="2564544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1" name="Rounded Rectangle 143">
              <a:extLst>
                <a:ext uri="{FF2B5EF4-FFF2-40B4-BE49-F238E27FC236}">
                  <a16:creationId xmlns:a16="http://schemas.microsoft.com/office/drawing/2014/main" id="{95CF42DF-DFB0-77C0-57E8-340612043F6D}"/>
                </a:ext>
              </a:extLst>
            </p:cNvPr>
            <p:cNvSpPr/>
            <p:nvPr/>
          </p:nvSpPr>
          <p:spPr>
            <a:xfrm>
              <a:off x="4966951" y="2427225"/>
              <a:ext cx="228600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Access Help app and features</a:t>
              </a: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F32536AD-8A18-4723-8F31-F3004816A1C5}"/>
              </a:ext>
            </a:extLst>
          </p:cNvPr>
          <p:cNvSpPr/>
          <p:nvPr/>
        </p:nvSpPr>
        <p:spPr>
          <a:xfrm>
            <a:off x="5661062" y="1912843"/>
            <a:ext cx="329184" cy="325072"/>
          </a:xfrm>
          <a:prstGeom prst="rect">
            <a:avLst/>
          </a:prstGeom>
          <a:noFill/>
          <a:ln w="28575" cap="flat" cmpd="sng" algn="ctr">
            <a:solidFill>
              <a:srgbClr val="E62428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184352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D7777-887D-F9DA-6AC8-0E1C14555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Help App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DA765C-1559-E6BB-1729-93B218C26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18</a:t>
            </a:fld>
            <a:endParaRPr lang="en-US" dirty="0"/>
          </a:p>
        </p:txBody>
      </p:sp>
      <p:sp>
        <p:nvSpPr>
          <p:cNvPr id="4" name="IMAGE_BOUNDING_BOX" hidden="1">
            <a:extLst>
              <a:ext uri="{FF2B5EF4-FFF2-40B4-BE49-F238E27FC236}">
                <a16:creationId xmlns:a16="http://schemas.microsoft.com/office/drawing/2014/main" id="{7171D7E3-0CC8-625C-B29A-BB0023CB5A50}"/>
              </a:ext>
            </a:extLst>
          </p:cNvPr>
          <p:cNvSpPr/>
          <p:nvPr/>
        </p:nvSpPr>
        <p:spPr>
          <a:xfrm>
            <a:off x="304800" y="1160027"/>
            <a:ext cx="9464351" cy="3962579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18" name="Picture 17" descr="A screenshot of a computer&#10;&#10;Description automatically generated">
            <a:extLst>
              <a:ext uri="{FF2B5EF4-FFF2-40B4-BE49-F238E27FC236}">
                <a16:creationId xmlns:a16="http://schemas.microsoft.com/office/drawing/2014/main" id="{8F1B6802-D0B9-8DC5-3CFC-8A194605D3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8125" y="1161216"/>
            <a:ext cx="9135750" cy="4834612"/>
          </a:xfrm>
          <a:prstGeom prst="rect">
            <a:avLst/>
          </a:prstGeom>
        </p:spPr>
      </p:pic>
      <p:sp>
        <p:nvSpPr>
          <p:cNvPr id="6" name="Line 315">
            <a:extLst>
              <a:ext uri="{FF2B5EF4-FFF2-40B4-BE49-F238E27FC236}">
                <a16:creationId xmlns:a16="http://schemas.microsoft.com/office/drawing/2014/main" id="{8285BFB6-AF94-4AAC-FA70-40E8F0A7E8BF}"/>
              </a:ext>
            </a:extLst>
          </p:cNvPr>
          <p:cNvSpPr>
            <a:spLocks noChangeShapeType="1"/>
          </p:cNvSpPr>
          <p:nvPr/>
        </p:nvSpPr>
        <p:spPr bwMode="auto">
          <a:xfrm rot="10800000" flipV="1">
            <a:off x="5094755" y="2036954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Rounded Rectangle 143">
            <a:extLst>
              <a:ext uri="{FF2B5EF4-FFF2-40B4-BE49-F238E27FC236}">
                <a16:creationId xmlns:a16="http://schemas.microsoft.com/office/drawing/2014/main" id="{61B8CD08-C980-601D-BBCA-8971C3B801F8}"/>
              </a:ext>
            </a:extLst>
          </p:cNvPr>
          <p:cNvSpPr/>
          <p:nvPr/>
        </p:nvSpPr>
        <p:spPr>
          <a:xfrm>
            <a:off x="5405401" y="1886250"/>
            <a:ext cx="1169380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Search box</a:t>
            </a:r>
          </a:p>
        </p:txBody>
      </p:sp>
      <p:sp>
        <p:nvSpPr>
          <p:cNvPr id="9" name="Line 315">
            <a:extLst>
              <a:ext uri="{FF2B5EF4-FFF2-40B4-BE49-F238E27FC236}">
                <a16:creationId xmlns:a16="http://schemas.microsoft.com/office/drawing/2014/main" id="{03FCE188-8839-A7D3-B0F0-C9E289A2F8D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566784" y="1697824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Rounded Rectangle 143">
            <a:extLst>
              <a:ext uri="{FF2B5EF4-FFF2-40B4-BE49-F238E27FC236}">
                <a16:creationId xmlns:a16="http://schemas.microsoft.com/office/drawing/2014/main" id="{83DB1CB5-C378-201A-7AF8-49E4FB7E3FBB}"/>
              </a:ext>
            </a:extLst>
          </p:cNvPr>
          <p:cNvSpPr/>
          <p:nvPr/>
        </p:nvSpPr>
        <p:spPr>
          <a:xfrm>
            <a:off x="4936976" y="1554885"/>
            <a:ext cx="914400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Help t</a:t>
            </a: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abs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4081C39-9039-3D9D-00B9-C0FBD1FA92B9}"/>
              </a:ext>
            </a:extLst>
          </p:cNvPr>
          <p:cNvSpPr/>
          <p:nvPr/>
        </p:nvSpPr>
        <p:spPr>
          <a:xfrm>
            <a:off x="2727311" y="1590268"/>
            <a:ext cx="1815192" cy="22414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2" name="Rounded Rectangle 143">
            <a:extLst>
              <a:ext uri="{FF2B5EF4-FFF2-40B4-BE49-F238E27FC236}">
                <a16:creationId xmlns:a16="http://schemas.microsoft.com/office/drawing/2014/main" id="{C516AE21-F1D7-9CC5-3376-F9CC410F58B1}"/>
              </a:ext>
            </a:extLst>
          </p:cNvPr>
          <p:cNvSpPr/>
          <p:nvPr/>
        </p:nvSpPr>
        <p:spPr>
          <a:xfrm>
            <a:off x="5133030" y="5256197"/>
            <a:ext cx="1925940" cy="461164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Scroll to select links to open help documents</a:t>
            </a:r>
            <a:endParaRPr kumimoji="0" lang="en-US" sz="13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109783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12920-A396-1BCA-318B-3FBC6870D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Command Box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1246C7-CD9D-EE1D-18DD-1F9FB7BA5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19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E3EC541-8791-4C7C-2B85-5032F68D34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5259" y="1341462"/>
            <a:ext cx="5601482" cy="419158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22804833-C80A-2BD3-4EC1-DFDDC0193322}"/>
              </a:ext>
            </a:extLst>
          </p:cNvPr>
          <p:cNvGrpSpPr/>
          <p:nvPr/>
        </p:nvGrpSpPr>
        <p:grpSpPr>
          <a:xfrm>
            <a:off x="1645973" y="2255044"/>
            <a:ext cx="3781000" cy="3146547"/>
            <a:chOff x="1842184" y="2062911"/>
            <a:chExt cx="3781000" cy="3146547"/>
          </a:xfrm>
        </p:grpSpPr>
        <p:pic>
          <p:nvPicPr>
            <p:cNvPr id="6" name="Picture 5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3D50B10A-713D-9865-750D-FBDCF06E6B7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42184" y="2062911"/>
              <a:ext cx="3781000" cy="3146547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A051252-A71D-E307-A110-D46C316EF107}"/>
                </a:ext>
              </a:extLst>
            </p:cNvPr>
            <p:cNvSpPr/>
            <p:nvPr/>
          </p:nvSpPr>
          <p:spPr>
            <a:xfrm>
              <a:off x="1842184" y="2062911"/>
              <a:ext cx="340577" cy="306663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</p:grpSp>
      <p:pic>
        <p:nvPicPr>
          <p:cNvPr id="14" name="Picture 13" descr="A screenshot of a chat&#10;&#10;Description automatically generated">
            <a:extLst>
              <a:ext uri="{FF2B5EF4-FFF2-40B4-BE49-F238E27FC236}">
                <a16:creationId xmlns:a16="http://schemas.microsoft.com/office/drawing/2014/main" id="{6B96E439-ACD7-6888-B3EC-A5FE470445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2" y="2255044"/>
            <a:ext cx="3576946" cy="419310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6F1889A-5A24-3A7F-1E5D-86DC362EA429}"/>
              </a:ext>
            </a:extLst>
          </p:cNvPr>
          <p:cNvSpPr/>
          <p:nvPr/>
        </p:nvSpPr>
        <p:spPr>
          <a:xfrm>
            <a:off x="6095999" y="2264876"/>
            <a:ext cx="363795" cy="306663"/>
          </a:xfrm>
          <a:prstGeom prst="rect">
            <a:avLst/>
          </a:prstGeom>
          <a:noFill/>
          <a:ln w="28575" cap="flat" cmpd="sng" algn="ctr">
            <a:solidFill>
              <a:srgbClr val="E62428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8" name="Rounded Rectangle 143">
            <a:extLst>
              <a:ext uri="{FF2B5EF4-FFF2-40B4-BE49-F238E27FC236}">
                <a16:creationId xmlns:a16="http://schemas.microsoft.com/office/drawing/2014/main" id="{DB2AB59A-C0B3-159B-0B35-388EFD694A30}"/>
              </a:ext>
            </a:extLst>
          </p:cNvPr>
          <p:cNvSpPr/>
          <p:nvPr/>
        </p:nvSpPr>
        <p:spPr>
          <a:xfrm>
            <a:off x="4602975" y="1090761"/>
            <a:ext cx="1355374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Command box</a:t>
            </a:r>
          </a:p>
        </p:txBody>
      </p:sp>
      <p:sp>
        <p:nvSpPr>
          <p:cNvPr id="9" name="Rounded Rectangle 143">
            <a:extLst>
              <a:ext uri="{FF2B5EF4-FFF2-40B4-BE49-F238E27FC236}">
                <a16:creationId xmlns:a16="http://schemas.microsoft.com/office/drawing/2014/main" id="{301C0E2E-DD77-282F-1584-633CB58922C6}"/>
              </a:ext>
            </a:extLst>
          </p:cNvPr>
          <p:cNvSpPr/>
          <p:nvPr/>
        </p:nvSpPr>
        <p:spPr>
          <a:xfrm>
            <a:off x="2347753" y="2001697"/>
            <a:ext cx="2377440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Type / to display</a:t>
            </a: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commands </a:t>
            </a:r>
          </a:p>
        </p:txBody>
      </p:sp>
      <p:sp>
        <p:nvSpPr>
          <p:cNvPr id="11" name="Rounded Rectangle 143">
            <a:extLst>
              <a:ext uri="{FF2B5EF4-FFF2-40B4-BE49-F238E27FC236}">
                <a16:creationId xmlns:a16="http://schemas.microsoft.com/office/drawing/2014/main" id="{AD25E12F-4E5D-BC62-DADE-282E886DF665}"/>
              </a:ext>
            </a:extLst>
          </p:cNvPr>
          <p:cNvSpPr/>
          <p:nvPr/>
        </p:nvSpPr>
        <p:spPr>
          <a:xfrm>
            <a:off x="6823501" y="2001697"/>
            <a:ext cx="2377440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Type @ to display @mentions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7345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6CA649-245E-47BC-BB91-4895E34C0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Navigate in Teams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210A4E-3BEA-437C-ABC7-7FD84F9FDA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328839-53A7-4B30-8967-7760B3B42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1369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B5D51B5-0DE7-3AE4-1026-F274DA109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6D76E3-A843-BBDC-721F-344890FA1A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Navigating in Teams</a:t>
            </a:r>
          </a:p>
        </p:txBody>
      </p:sp>
    </p:spTree>
    <p:extLst>
      <p:ext uri="{BB962C8B-B14F-4D97-AF65-F5344CB8AC3E}">
        <p14:creationId xmlns:p14="http://schemas.microsoft.com/office/powerpoint/2010/main" val="5480680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9DCBD-155D-E072-DEA4-99AF19B13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Chat with Contacts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86FDBF-5E73-2490-0ACB-7A09C7E52F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D9E215-B15F-D77C-97E9-C1F863957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5875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1CA9D0C-2EC7-1420-81E0-5C0DA1AC5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Chat in Teams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9E834D-A551-EADC-1309-632EC7CC0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22</a:t>
            </a:fld>
            <a:endParaRPr lang="en-US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D11F558-A281-A01A-67CF-491DCB8F5043}"/>
              </a:ext>
            </a:extLst>
          </p:cNvPr>
          <p:cNvGrpSpPr/>
          <p:nvPr/>
        </p:nvGrpSpPr>
        <p:grpSpPr>
          <a:xfrm>
            <a:off x="453710" y="1228013"/>
            <a:ext cx="11294854" cy="5189736"/>
            <a:chOff x="293195" y="1228013"/>
            <a:chExt cx="11294854" cy="5189736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B29C5EB7-A515-B8A6-C61D-B901A6C7A2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528125" y="1600459"/>
              <a:ext cx="9135750" cy="4817290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7" name="Line 316">
              <a:extLst>
                <a:ext uri="{FF2B5EF4-FFF2-40B4-BE49-F238E27FC236}">
                  <a16:creationId xmlns:a16="http://schemas.microsoft.com/office/drawing/2014/main" id="{5F178E03-68C1-4A4F-355A-794DC9269FF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3545716" y="1750644"/>
              <a:ext cx="4572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Rounded Rectangle 143">
              <a:extLst>
                <a:ext uri="{FF2B5EF4-FFF2-40B4-BE49-F238E27FC236}">
                  <a16:creationId xmlns:a16="http://schemas.microsoft.com/office/drawing/2014/main" id="{21FAE9CE-3090-9DDF-0B2F-B4BD01E93DF1}"/>
                </a:ext>
              </a:extLst>
            </p:cNvPr>
            <p:cNvSpPr/>
            <p:nvPr/>
          </p:nvSpPr>
          <p:spPr>
            <a:xfrm>
              <a:off x="3273248" y="1228013"/>
              <a:ext cx="1002136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New Chat</a:t>
              </a:r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700BC175-AEB5-BF56-4313-CB33382C8CBF}"/>
                </a:ext>
              </a:extLst>
            </p:cNvPr>
            <p:cNvSpPr/>
            <p:nvPr/>
          </p:nvSpPr>
          <p:spPr>
            <a:xfrm>
              <a:off x="3650869" y="2016391"/>
              <a:ext cx="228600" cy="262188"/>
            </a:xfrm>
            <a:prstGeom prst="round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AF5716B1-BF07-AF08-062B-FA15A9A66343}"/>
                </a:ext>
              </a:extLst>
            </p:cNvPr>
            <p:cNvSpPr/>
            <p:nvPr/>
          </p:nvSpPr>
          <p:spPr>
            <a:xfrm>
              <a:off x="1528125" y="4757018"/>
              <a:ext cx="448159" cy="414636"/>
            </a:xfrm>
            <a:prstGeom prst="round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3" name="Line 316">
              <a:extLst>
                <a:ext uri="{FF2B5EF4-FFF2-40B4-BE49-F238E27FC236}">
                  <a16:creationId xmlns:a16="http://schemas.microsoft.com/office/drawing/2014/main" id="{65B06A6F-8C27-866F-C1A1-572EFAE4E60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9885918" y="2525736"/>
              <a:ext cx="50140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Rounded Rectangle 143">
              <a:extLst>
                <a:ext uri="{FF2B5EF4-FFF2-40B4-BE49-F238E27FC236}">
                  <a16:creationId xmlns:a16="http://schemas.microsoft.com/office/drawing/2014/main" id="{5356C9EB-D48B-4258-5859-47F30D8CEE45}"/>
                </a:ext>
              </a:extLst>
            </p:cNvPr>
            <p:cNvSpPr/>
            <p:nvPr/>
          </p:nvSpPr>
          <p:spPr>
            <a:xfrm>
              <a:off x="9333489" y="2518338"/>
              <a:ext cx="1606266" cy="41148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Add person to create group chat</a:t>
              </a:r>
            </a:p>
          </p:txBody>
        </p:sp>
        <p:sp>
          <p:nvSpPr>
            <p:cNvPr id="15" name="Line 316">
              <a:extLst>
                <a:ext uri="{FF2B5EF4-FFF2-40B4-BE49-F238E27FC236}">
                  <a16:creationId xmlns:a16="http://schemas.microsoft.com/office/drawing/2014/main" id="{2F38353D-6675-E385-BC4E-8E1B3A16ACE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9542787" y="1789231"/>
              <a:ext cx="54864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Line 316">
              <a:extLst>
                <a:ext uri="{FF2B5EF4-FFF2-40B4-BE49-F238E27FC236}">
                  <a16:creationId xmlns:a16="http://schemas.microsoft.com/office/drawing/2014/main" id="{A15097D1-CE6E-C47A-1746-EBD955E79E0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10483439" y="2175141"/>
              <a:ext cx="4572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Rounded Rectangle 143">
              <a:extLst>
                <a:ext uri="{FF2B5EF4-FFF2-40B4-BE49-F238E27FC236}">
                  <a16:creationId xmlns:a16="http://schemas.microsoft.com/office/drawing/2014/main" id="{F2A33A9B-93D9-C073-1057-8E46A6147B9C}"/>
                </a:ext>
              </a:extLst>
            </p:cNvPr>
            <p:cNvSpPr/>
            <p:nvPr/>
          </p:nvSpPr>
          <p:spPr>
            <a:xfrm>
              <a:off x="10742464" y="1987013"/>
              <a:ext cx="845585" cy="41148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More options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22" name="Line 316">
              <a:extLst>
                <a:ext uri="{FF2B5EF4-FFF2-40B4-BE49-F238E27FC236}">
                  <a16:creationId xmlns:a16="http://schemas.microsoft.com/office/drawing/2014/main" id="{F69F3D8B-1B5F-0665-BBF4-A160062A16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47389" y="4978509"/>
              <a:ext cx="27432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Rounded Rectangle 143">
              <a:extLst>
                <a:ext uri="{FF2B5EF4-FFF2-40B4-BE49-F238E27FC236}">
                  <a16:creationId xmlns:a16="http://schemas.microsoft.com/office/drawing/2014/main" id="{E5635C1F-D8FE-91F8-779C-E7FB56C29246}"/>
                </a:ext>
              </a:extLst>
            </p:cNvPr>
            <p:cNvSpPr/>
            <p:nvPr/>
          </p:nvSpPr>
          <p:spPr>
            <a:xfrm>
              <a:off x="9085587" y="1228013"/>
              <a:ext cx="146304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Audio/video </a:t>
              </a: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 call</a:t>
              </a:r>
            </a:p>
          </p:txBody>
        </p:sp>
        <p:sp>
          <p:nvSpPr>
            <p:cNvPr id="6" name="Rounded Rectangle 143">
              <a:extLst>
                <a:ext uri="{FF2B5EF4-FFF2-40B4-BE49-F238E27FC236}">
                  <a16:creationId xmlns:a16="http://schemas.microsoft.com/office/drawing/2014/main" id="{35360DC9-E76E-B677-4CC2-8EA1705B444D}"/>
                </a:ext>
              </a:extLst>
            </p:cNvPr>
            <p:cNvSpPr/>
            <p:nvPr/>
          </p:nvSpPr>
          <p:spPr>
            <a:xfrm>
              <a:off x="293195" y="4827176"/>
              <a:ext cx="109728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People app</a:t>
              </a:r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A7D6625F-B899-0D34-45DF-D87E408A4A15}"/>
                </a:ext>
              </a:extLst>
            </p:cNvPr>
            <p:cNvSpPr/>
            <p:nvPr/>
          </p:nvSpPr>
          <p:spPr>
            <a:xfrm>
              <a:off x="4517098" y="5825643"/>
              <a:ext cx="5776930" cy="548640"/>
            </a:xfrm>
            <a:prstGeom prst="round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28" name="Rounded Rectangle 143">
              <a:extLst>
                <a:ext uri="{FF2B5EF4-FFF2-40B4-BE49-F238E27FC236}">
                  <a16:creationId xmlns:a16="http://schemas.microsoft.com/office/drawing/2014/main" id="{941E7400-886F-8806-B112-E6FDA9E9DF14}"/>
                </a:ext>
              </a:extLst>
            </p:cNvPr>
            <p:cNvSpPr/>
            <p:nvPr/>
          </p:nvSpPr>
          <p:spPr>
            <a:xfrm>
              <a:off x="6676823" y="5660759"/>
              <a:ext cx="1532382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New message box</a:t>
              </a:r>
            </a:p>
          </p:txBody>
        </p:sp>
        <p:sp>
          <p:nvSpPr>
            <p:cNvPr id="33" name="Line 316">
              <a:extLst>
                <a:ext uri="{FF2B5EF4-FFF2-40B4-BE49-F238E27FC236}">
                  <a16:creationId xmlns:a16="http://schemas.microsoft.com/office/drawing/2014/main" id="{5C15F5C6-5A0F-E45D-D66A-3465D9AE0F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68275" y="2788955"/>
              <a:ext cx="73152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Rounded Rectangle 143">
              <a:extLst>
                <a:ext uri="{FF2B5EF4-FFF2-40B4-BE49-F238E27FC236}">
                  <a16:creationId xmlns:a16="http://schemas.microsoft.com/office/drawing/2014/main" id="{C60ADBF4-FBC7-C72B-48C7-543BC6B4C11F}"/>
                </a:ext>
              </a:extLst>
            </p:cNvPr>
            <p:cNvSpPr/>
            <p:nvPr/>
          </p:nvSpPr>
          <p:spPr>
            <a:xfrm>
              <a:off x="293195" y="2637622"/>
              <a:ext cx="109728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Pinned chat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326374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A25B3-81A7-67C0-4D22-8C9A9F4AF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Message Composition Options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76C3FA4-93A9-F6E2-EED4-AAC738EB5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23</a:t>
            </a:fld>
            <a:endParaRPr lang="en-US" dirty="0"/>
          </a:p>
        </p:txBody>
      </p:sp>
      <p:sp>
        <p:nvSpPr>
          <p:cNvPr id="11" name="IMAGE_BOUNDING_BOX">
            <a:extLst>
              <a:ext uri="{FF2B5EF4-FFF2-40B4-BE49-F238E27FC236}">
                <a16:creationId xmlns:a16="http://schemas.microsoft.com/office/drawing/2014/main" id="{DC5BA27C-0CB5-7BBA-BD74-ABF5C886FB69}"/>
              </a:ext>
            </a:extLst>
          </p:cNvPr>
          <p:cNvSpPr/>
          <p:nvPr/>
        </p:nvSpPr>
        <p:spPr>
          <a:xfrm>
            <a:off x="1026873" y="1433474"/>
            <a:ext cx="11228439" cy="3492488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32DD166-280D-39B3-359A-E6A16BD5FDB2}"/>
              </a:ext>
            </a:extLst>
          </p:cNvPr>
          <p:cNvGrpSpPr/>
          <p:nvPr/>
        </p:nvGrpSpPr>
        <p:grpSpPr>
          <a:xfrm>
            <a:off x="1026873" y="1939035"/>
            <a:ext cx="10138254" cy="2910856"/>
            <a:chOff x="1130348" y="1939035"/>
            <a:chExt cx="10138254" cy="2910856"/>
          </a:xfrm>
        </p:grpSpPr>
        <p:pic>
          <p:nvPicPr>
            <p:cNvPr id="15" name="Picture 14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0DC565BF-1FEB-345F-3DA0-FCA17CBA87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00268" y="2789512"/>
              <a:ext cx="8195626" cy="1118144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sp>
          <p:nvSpPr>
            <p:cNvPr id="6" name="Line 314">
              <a:extLst>
                <a:ext uri="{FF2B5EF4-FFF2-40B4-BE49-F238E27FC236}">
                  <a16:creationId xmlns:a16="http://schemas.microsoft.com/office/drawing/2014/main" id="{361B0396-E131-1091-891D-338E649FB17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1645073" y="3195022"/>
              <a:ext cx="68562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Line 314">
              <a:extLst>
                <a:ext uri="{FF2B5EF4-FFF2-40B4-BE49-F238E27FC236}">
                  <a16:creationId xmlns:a16="http://schemas.microsoft.com/office/drawing/2014/main" id="{D72E5760-70A0-A2E4-97E9-9BE12145E6B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H="1" flipV="1">
              <a:off x="1275128" y="4085372"/>
              <a:ext cx="54864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Rounded Rectangle 143">
              <a:extLst>
                <a:ext uri="{FF2B5EF4-FFF2-40B4-BE49-F238E27FC236}">
                  <a16:creationId xmlns:a16="http://schemas.microsoft.com/office/drawing/2014/main" id="{F50C695B-870E-A180-E3C4-AA372D82747D}"/>
                </a:ext>
              </a:extLst>
            </p:cNvPr>
            <p:cNvSpPr/>
            <p:nvPr/>
          </p:nvSpPr>
          <p:spPr>
            <a:xfrm>
              <a:off x="1438047" y="2525220"/>
              <a:ext cx="1097280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Set delivery options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24" name="Line 314">
              <a:extLst>
                <a:ext uri="{FF2B5EF4-FFF2-40B4-BE49-F238E27FC236}">
                  <a16:creationId xmlns:a16="http://schemas.microsoft.com/office/drawing/2014/main" id="{AA8890AF-D52F-211E-2C91-75469E83249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H="1">
              <a:off x="6302497" y="3126353"/>
              <a:ext cx="82296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Line 314">
              <a:extLst>
                <a:ext uri="{FF2B5EF4-FFF2-40B4-BE49-F238E27FC236}">
                  <a16:creationId xmlns:a16="http://schemas.microsoft.com/office/drawing/2014/main" id="{901FFA56-678E-CF6A-B27F-90F0262D7DD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>
              <a:off x="8891102" y="4039297"/>
              <a:ext cx="46501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Rounded Rectangle 143">
              <a:extLst>
                <a:ext uri="{FF2B5EF4-FFF2-40B4-BE49-F238E27FC236}">
                  <a16:creationId xmlns:a16="http://schemas.microsoft.com/office/drawing/2014/main" id="{AB1C6E63-5EA9-ADE6-004E-356C8D55B4DB}"/>
                </a:ext>
              </a:extLst>
            </p:cNvPr>
            <p:cNvSpPr/>
            <p:nvPr/>
          </p:nvSpPr>
          <p:spPr>
            <a:xfrm>
              <a:off x="8704508" y="4071994"/>
              <a:ext cx="83820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Send</a:t>
              </a:r>
            </a:p>
          </p:txBody>
        </p:sp>
        <p:sp>
          <p:nvSpPr>
            <p:cNvPr id="32" name="Line 314">
              <a:extLst>
                <a:ext uri="{FF2B5EF4-FFF2-40B4-BE49-F238E27FC236}">
                  <a16:creationId xmlns:a16="http://schemas.microsoft.com/office/drawing/2014/main" id="{0E31A058-91D2-72EF-9A67-BA2E19CDC68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>
              <a:off x="1878398" y="4313972"/>
              <a:ext cx="100584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Rounded Rectangle 143">
              <a:extLst>
                <a:ext uri="{FF2B5EF4-FFF2-40B4-BE49-F238E27FC236}">
                  <a16:creationId xmlns:a16="http://schemas.microsoft.com/office/drawing/2014/main" id="{72293272-DF07-C995-32F2-02DAA1DD7905}"/>
                </a:ext>
              </a:extLst>
            </p:cNvPr>
            <p:cNvSpPr/>
            <p:nvPr/>
          </p:nvSpPr>
          <p:spPr>
            <a:xfrm>
              <a:off x="6237854" y="2708100"/>
              <a:ext cx="100584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More apps</a:t>
              </a:r>
            </a:p>
          </p:txBody>
        </p:sp>
        <p:sp>
          <p:nvSpPr>
            <p:cNvPr id="4" name="AutoShape 303">
              <a:extLst>
                <a:ext uri="{FF2B5EF4-FFF2-40B4-BE49-F238E27FC236}">
                  <a16:creationId xmlns:a16="http://schemas.microsoft.com/office/drawing/2014/main" id="{35C31645-76EB-8019-BCE1-1DF6849A23C0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3479598" y="3410967"/>
              <a:ext cx="220369" cy="1020537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" name="AutoShape 303">
              <a:extLst>
                <a:ext uri="{FF2B5EF4-FFF2-40B4-BE49-F238E27FC236}">
                  <a16:creationId xmlns:a16="http://schemas.microsoft.com/office/drawing/2014/main" id="{9237A08D-DB5B-6850-778F-FF38093BF77B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5457662" y="3031156"/>
              <a:ext cx="193332" cy="1807199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8" name="Rounded Rectangle 143">
              <a:extLst>
                <a:ext uri="{FF2B5EF4-FFF2-40B4-BE49-F238E27FC236}">
                  <a16:creationId xmlns:a16="http://schemas.microsoft.com/office/drawing/2014/main" id="{E48B66EA-D243-1D7C-A073-19225BD842D1}"/>
                </a:ext>
              </a:extLst>
            </p:cNvPr>
            <p:cNvSpPr/>
            <p:nvPr/>
          </p:nvSpPr>
          <p:spPr>
            <a:xfrm>
              <a:off x="5046997" y="4036627"/>
              <a:ext cx="109728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Pinned apps</a:t>
              </a:r>
            </a:p>
          </p:txBody>
        </p:sp>
        <p:sp>
          <p:nvSpPr>
            <p:cNvPr id="30" name="Line 314">
              <a:extLst>
                <a:ext uri="{FF2B5EF4-FFF2-40B4-BE49-F238E27FC236}">
                  <a16:creationId xmlns:a16="http://schemas.microsoft.com/office/drawing/2014/main" id="{7E790B29-5360-AE7A-4CC9-25222FFFF11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2088913" y="2829874"/>
              <a:ext cx="141591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Line 314">
              <a:extLst>
                <a:ext uri="{FF2B5EF4-FFF2-40B4-BE49-F238E27FC236}">
                  <a16:creationId xmlns:a16="http://schemas.microsoft.com/office/drawing/2014/main" id="{CFB38CDD-5750-5FE9-CA50-5785FB06B68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9330600" y="3689863"/>
              <a:ext cx="822960" cy="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Rounded Rectangle 143">
              <a:extLst>
                <a:ext uri="{FF2B5EF4-FFF2-40B4-BE49-F238E27FC236}">
                  <a16:creationId xmlns:a16="http://schemas.microsoft.com/office/drawing/2014/main" id="{04B9E04B-3467-91B3-3116-6BBC7A1DDFCF}"/>
                </a:ext>
              </a:extLst>
            </p:cNvPr>
            <p:cNvSpPr/>
            <p:nvPr/>
          </p:nvSpPr>
          <p:spPr>
            <a:xfrm>
              <a:off x="9714122" y="3391340"/>
              <a:ext cx="1554480" cy="64008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Right-click to specify date/time to send message</a:t>
              </a:r>
            </a:p>
          </p:txBody>
        </p:sp>
        <p:sp>
          <p:nvSpPr>
            <p:cNvPr id="7" name="Rounded Rectangle 143">
              <a:extLst>
                <a:ext uri="{FF2B5EF4-FFF2-40B4-BE49-F238E27FC236}">
                  <a16:creationId xmlns:a16="http://schemas.microsoft.com/office/drawing/2014/main" id="{0F948B86-DEA3-27BC-D5AB-9B6AEA79481C}"/>
                </a:ext>
              </a:extLst>
            </p:cNvPr>
            <p:cNvSpPr/>
            <p:nvPr/>
          </p:nvSpPr>
          <p:spPr>
            <a:xfrm>
              <a:off x="1130348" y="4172795"/>
              <a:ext cx="83820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Format</a:t>
              </a:r>
            </a:p>
          </p:txBody>
        </p: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BCF15C7A-0475-2B42-6E69-5D68A38D956C}"/>
                </a:ext>
              </a:extLst>
            </p:cNvPr>
            <p:cNvSpPr/>
            <p:nvPr/>
          </p:nvSpPr>
          <p:spPr>
            <a:xfrm>
              <a:off x="1840688" y="4575253"/>
              <a:ext cx="109728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Attach files</a:t>
              </a:r>
            </a:p>
          </p:txBody>
        </p:sp>
        <p:sp>
          <p:nvSpPr>
            <p:cNvPr id="33" name="Rounded Rectangle 143">
              <a:extLst>
                <a:ext uri="{FF2B5EF4-FFF2-40B4-BE49-F238E27FC236}">
                  <a16:creationId xmlns:a16="http://schemas.microsoft.com/office/drawing/2014/main" id="{7258AB3B-5EB9-70F5-59FE-B0DF3915A8AA}"/>
                </a:ext>
              </a:extLst>
            </p:cNvPr>
            <p:cNvSpPr/>
            <p:nvPr/>
          </p:nvSpPr>
          <p:spPr>
            <a:xfrm>
              <a:off x="2057094" y="1939035"/>
              <a:ext cx="1479556" cy="36576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Loop components</a:t>
              </a:r>
            </a:p>
          </p:txBody>
        </p:sp>
        <p:sp>
          <p:nvSpPr>
            <p:cNvPr id="29" name="Rounded Rectangle 143">
              <a:extLst>
                <a:ext uri="{FF2B5EF4-FFF2-40B4-BE49-F238E27FC236}">
                  <a16:creationId xmlns:a16="http://schemas.microsoft.com/office/drawing/2014/main" id="{107ED247-5B5D-C7EC-9218-7FD6FF397060}"/>
                </a:ext>
              </a:extLst>
            </p:cNvPr>
            <p:cNvSpPr/>
            <p:nvPr/>
          </p:nvSpPr>
          <p:spPr>
            <a:xfrm>
              <a:off x="2952519" y="4069625"/>
              <a:ext cx="1371598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Add fun images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A9E2F029-9E35-77EB-EEDE-E8449D3ECFC4}"/>
                </a:ext>
              </a:extLst>
            </p:cNvPr>
            <p:cNvCxnSpPr>
              <a:cxnSpLocks/>
            </p:cNvCxnSpPr>
            <p:nvPr/>
          </p:nvCxnSpPr>
          <p:spPr>
            <a:xfrm>
              <a:off x="4385187" y="2789512"/>
              <a:ext cx="0" cy="75590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ounded Rectangle 143">
              <a:extLst>
                <a:ext uri="{FF2B5EF4-FFF2-40B4-BE49-F238E27FC236}">
                  <a16:creationId xmlns:a16="http://schemas.microsoft.com/office/drawing/2014/main" id="{06950F97-A014-C22E-60CE-5AC27EDAA39B}"/>
                </a:ext>
              </a:extLst>
            </p:cNvPr>
            <p:cNvSpPr/>
            <p:nvPr/>
          </p:nvSpPr>
          <p:spPr>
            <a:xfrm>
              <a:off x="3545341" y="2708100"/>
              <a:ext cx="164592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Schedule a meeting</a:t>
              </a:r>
            </a:p>
          </p:txBody>
        </p:sp>
        <p:sp>
          <p:nvSpPr>
            <p:cNvPr id="14" name="Line 314">
              <a:extLst>
                <a:ext uri="{FF2B5EF4-FFF2-40B4-BE49-F238E27FC236}">
                  <a16:creationId xmlns:a16="http://schemas.microsoft.com/office/drawing/2014/main" id="{4F1E45FE-E73D-F5D4-4FDC-5AFE48865BF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H="1">
              <a:off x="8351040" y="3150628"/>
              <a:ext cx="82296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Rounded Rectangle 143">
              <a:extLst>
                <a:ext uri="{FF2B5EF4-FFF2-40B4-BE49-F238E27FC236}">
                  <a16:creationId xmlns:a16="http://schemas.microsoft.com/office/drawing/2014/main" id="{E44547AE-E1F0-9E31-11A0-A793C8212704}"/>
                </a:ext>
              </a:extLst>
            </p:cNvPr>
            <p:cNvSpPr/>
            <p:nvPr/>
          </p:nvSpPr>
          <p:spPr>
            <a:xfrm>
              <a:off x="8060747" y="2708100"/>
              <a:ext cx="146304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Record video clip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1507872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09A3A-23D2-BB54-0209-8DBEAFC291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Loop Components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00F4CD-648B-A125-A48C-085F08288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24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BF3529E-5022-AFBA-025D-352B8A8EB2C0}"/>
              </a:ext>
            </a:extLst>
          </p:cNvPr>
          <p:cNvGrpSpPr/>
          <p:nvPr/>
        </p:nvGrpSpPr>
        <p:grpSpPr>
          <a:xfrm>
            <a:off x="587039" y="1189020"/>
            <a:ext cx="11017923" cy="5142623"/>
            <a:chOff x="587039" y="1189020"/>
            <a:chExt cx="11017923" cy="5142623"/>
          </a:xfrm>
        </p:grpSpPr>
        <p:sp>
          <p:nvSpPr>
            <p:cNvPr id="10" name="Rounded Rectangle 143">
              <a:extLst>
                <a:ext uri="{FF2B5EF4-FFF2-40B4-BE49-F238E27FC236}">
                  <a16:creationId xmlns:a16="http://schemas.microsoft.com/office/drawing/2014/main" id="{EB2811C6-1228-B1D8-63B3-B452756A2BF2}"/>
                </a:ext>
              </a:extLst>
            </p:cNvPr>
            <p:cNvSpPr/>
            <p:nvPr/>
          </p:nvSpPr>
          <p:spPr>
            <a:xfrm>
              <a:off x="4361167" y="1189020"/>
              <a:ext cx="320040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Numbered Loop list being added to a chat</a:t>
              </a:r>
            </a:p>
          </p:txBody>
        </p:sp>
        <p:pic>
          <p:nvPicPr>
            <p:cNvPr id="5" name="Picture 4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57BFBAD7-8B59-CCB9-3704-904A2FB101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01628" y="1823293"/>
              <a:ext cx="5919478" cy="1883470"/>
            </a:xfrm>
            <a:prstGeom prst="rect">
              <a:avLst/>
            </a:prstGeom>
          </p:spPr>
        </p:pic>
        <p:pic>
          <p:nvPicPr>
            <p:cNvPr id="19" name="Picture 18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C5F48CC0-D54B-71EC-C954-708CD324676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181237" y="1594028"/>
              <a:ext cx="2423725" cy="3614813"/>
            </a:xfrm>
            <a:prstGeom prst="rect">
              <a:avLst/>
            </a:prstGeom>
          </p:spPr>
        </p:pic>
        <p:sp>
          <p:nvSpPr>
            <p:cNvPr id="20" name="Arc 1">
              <a:extLst>
                <a:ext uri="{FF2B5EF4-FFF2-40B4-BE49-F238E27FC236}">
                  <a16:creationId xmlns:a16="http://schemas.microsoft.com/office/drawing/2014/main" id="{19BBDED4-CDA9-8BFB-47F5-3557A6335058}"/>
                </a:ext>
              </a:extLst>
            </p:cNvPr>
            <p:cNvSpPr/>
            <p:nvPr/>
          </p:nvSpPr>
          <p:spPr>
            <a:xfrm rot="15732163">
              <a:off x="6134487" y="1329434"/>
              <a:ext cx="2869710" cy="3540693"/>
            </a:xfrm>
            <a:custGeom>
              <a:avLst/>
              <a:gdLst>
                <a:gd name="connsiteX0" fmla="*/ 1597523 w 1716503"/>
                <a:gd name="connsiteY0" fmla="*/ 1795182 h 7297196"/>
                <a:gd name="connsiteX1" fmla="*/ 1716460 w 1716503"/>
                <a:gd name="connsiteY1" fmla="*/ 3611753 h 7297196"/>
                <a:gd name="connsiteX2" fmla="*/ 1635448 w 1716503"/>
                <a:gd name="connsiteY2" fmla="*/ 5196421 h 7297196"/>
                <a:gd name="connsiteX3" fmla="*/ 858252 w 1716503"/>
                <a:gd name="connsiteY3" fmla="*/ 3648598 h 7297196"/>
                <a:gd name="connsiteX4" fmla="*/ 1597523 w 1716503"/>
                <a:gd name="connsiteY4" fmla="*/ 1795182 h 7297196"/>
                <a:gd name="connsiteX0" fmla="*/ 1597523 w 1716503"/>
                <a:gd name="connsiteY0" fmla="*/ 1795182 h 7297196"/>
                <a:gd name="connsiteX1" fmla="*/ 1716460 w 1716503"/>
                <a:gd name="connsiteY1" fmla="*/ 3611753 h 7297196"/>
                <a:gd name="connsiteX2" fmla="*/ 1635448 w 1716503"/>
                <a:gd name="connsiteY2" fmla="*/ 5196421 h 7297196"/>
                <a:gd name="connsiteX0" fmla="*/ 699077 w 818057"/>
                <a:gd name="connsiteY0" fmla="*/ 0 h 3401239"/>
                <a:gd name="connsiteX1" fmla="*/ 818014 w 818057"/>
                <a:gd name="connsiteY1" fmla="*/ 1816571 h 3401239"/>
                <a:gd name="connsiteX2" fmla="*/ 737002 w 818057"/>
                <a:gd name="connsiteY2" fmla="*/ 3401239 h 3401239"/>
                <a:gd name="connsiteX3" fmla="*/ 0 w 818057"/>
                <a:gd name="connsiteY3" fmla="*/ 1823270 h 3401239"/>
                <a:gd name="connsiteX4" fmla="*/ 699077 w 818057"/>
                <a:gd name="connsiteY4" fmla="*/ 0 h 3401239"/>
                <a:gd name="connsiteX0" fmla="*/ 699077 w 818057"/>
                <a:gd name="connsiteY0" fmla="*/ 0 h 3401239"/>
                <a:gd name="connsiteX1" fmla="*/ 818014 w 818057"/>
                <a:gd name="connsiteY1" fmla="*/ 1816571 h 3401239"/>
                <a:gd name="connsiteX2" fmla="*/ 737002 w 818057"/>
                <a:gd name="connsiteY2" fmla="*/ 3401239 h 3401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18057" h="3401239" stroke="0" extrusionOk="0">
                  <a:moveTo>
                    <a:pt x="699077" y="0"/>
                  </a:moveTo>
                  <a:cubicBezTo>
                    <a:pt x="775480" y="550759"/>
                    <a:pt x="816495" y="1177204"/>
                    <a:pt x="818014" y="1816571"/>
                  </a:cubicBezTo>
                  <a:cubicBezTo>
                    <a:pt x="819314" y="2363941"/>
                    <a:pt x="791627" y="2905539"/>
                    <a:pt x="737002" y="3401239"/>
                  </a:cubicBezTo>
                  <a:lnTo>
                    <a:pt x="0" y="1823270"/>
                  </a:lnTo>
                  <a:cubicBezTo>
                    <a:pt x="246424" y="1205465"/>
                    <a:pt x="452653" y="617805"/>
                    <a:pt x="699077" y="0"/>
                  </a:cubicBezTo>
                  <a:close/>
                </a:path>
                <a:path w="818057" h="3401239" fill="none">
                  <a:moveTo>
                    <a:pt x="699077" y="0"/>
                  </a:moveTo>
                  <a:cubicBezTo>
                    <a:pt x="775480" y="550759"/>
                    <a:pt x="816495" y="1177204"/>
                    <a:pt x="818014" y="1816571"/>
                  </a:cubicBezTo>
                  <a:cubicBezTo>
                    <a:pt x="819314" y="2363941"/>
                    <a:pt x="791627" y="2905539"/>
                    <a:pt x="737002" y="3401239"/>
                  </a:cubicBezTo>
                </a:path>
              </a:pathLst>
            </a:custGeom>
            <a:ln w="57150">
              <a:solidFill>
                <a:schemeClr val="tx1">
                  <a:alpha val="25000"/>
                </a:schemeClr>
              </a:solidFill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DC94AECB-620B-1F86-3D29-6751C9E5A22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587039" y="1261691"/>
              <a:ext cx="2210108" cy="4673835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B3731DF0-49D6-19DE-4A51-A751C5B5C8D9}"/>
                </a:ext>
              </a:extLst>
            </p:cNvPr>
            <p:cNvSpPr/>
            <p:nvPr/>
          </p:nvSpPr>
          <p:spPr>
            <a:xfrm>
              <a:off x="1519766" y="5604390"/>
              <a:ext cx="304800" cy="294967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62DE6559-AC2D-1139-C18A-420AF71ADD36}"/>
                </a:ext>
              </a:extLst>
            </p:cNvPr>
            <p:cNvCxnSpPr/>
            <p:nvPr/>
          </p:nvCxnSpPr>
          <p:spPr>
            <a:xfrm flipV="1">
              <a:off x="1697307" y="5899357"/>
              <a:ext cx="0" cy="37362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ounded Rectangle 143">
              <a:extLst>
                <a:ext uri="{FF2B5EF4-FFF2-40B4-BE49-F238E27FC236}">
                  <a16:creationId xmlns:a16="http://schemas.microsoft.com/office/drawing/2014/main" id="{0C8C1F2B-ECA9-F6F6-FF69-B8BEA1459113}"/>
                </a:ext>
              </a:extLst>
            </p:cNvPr>
            <p:cNvSpPr/>
            <p:nvPr/>
          </p:nvSpPr>
          <p:spPr>
            <a:xfrm>
              <a:off x="712046" y="6057005"/>
              <a:ext cx="192024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Loop component button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236459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7F5FF-CC7E-720E-6E24-34B1A04C8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Loop Tables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942731F-B9D0-4995-C6D1-751A0477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25</a:t>
            </a:fld>
            <a:endParaRPr lang="en-US" dirty="0"/>
          </a:p>
        </p:txBody>
      </p:sp>
      <p:sp>
        <p:nvSpPr>
          <p:cNvPr id="5" name="IMAGE_BOUNDING_BOX">
            <a:extLst>
              <a:ext uri="{FF2B5EF4-FFF2-40B4-BE49-F238E27FC236}">
                <a16:creationId xmlns:a16="http://schemas.microsoft.com/office/drawing/2014/main" id="{2D48E8E1-5B32-E721-11CF-3E50B8C9A915}"/>
              </a:ext>
            </a:extLst>
          </p:cNvPr>
          <p:cNvSpPr/>
          <p:nvPr/>
        </p:nvSpPr>
        <p:spPr>
          <a:xfrm>
            <a:off x="252530" y="1168656"/>
            <a:ext cx="11228439" cy="4071938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9606D39-B7C3-6B8A-B0E7-1A37BFFD6AD0}"/>
              </a:ext>
            </a:extLst>
          </p:cNvPr>
          <p:cNvGrpSpPr/>
          <p:nvPr/>
        </p:nvGrpSpPr>
        <p:grpSpPr>
          <a:xfrm>
            <a:off x="1747507" y="1332907"/>
            <a:ext cx="8696987" cy="4565810"/>
            <a:chOff x="1419460" y="1746167"/>
            <a:chExt cx="8696987" cy="4565810"/>
          </a:xfrm>
        </p:grpSpPr>
        <p:pic>
          <p:nvPicPr>
            <p:cNvPr id="15" name="Picture 14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4695EECA-070D-AAF3-4A70-F4780815A9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52594" y="2091813"/>
              <a:ext cx="7363853" cy="4220164"/>
            </a:xfrm>
            <a:prstGeom prst="rect">
              <a:avLst/>
            </a:prstGeom>
          </p:spPr>
        </p:pic>
        <p:sp>
          <p:nvSpPr>
            <p:cNvPr id="8" name="Line 315">
              <a:extLst>
                <a:ext uri="{FF2B5EF4-FFF2-40B4-BE49-F238E27FC236}">
                  <a16:creationId xmlns:a16="http://schemas.microsoft.com/office/drawing/2014/main" id="{809A43D9-52C2-D73C-579A-64FAC5AA5C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05067" y="4610791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E7BBD1E0-8C5F-F686-8E85-00E004B2AD2A}"/>
                </a:ext>
              </a:extLst>
            </p:cNvPr>
            <p:cNvSpPr/>
            <p:nvPr/>
          </p:nvSpPr>
          <p:spPr>
            <a:xfrm>
              <a:off x="4436648" y="1746167"/>
              <a:ext cx="399574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Loop table in a chat with two participants</a:t>
              </a:r>
            </a:p>
          </p:txBody>
        </p:sp>
        <p:sp>
          <p:nvSpPr>
            <p:cNvPr id="11" name="Line 315">
              <a:extLst>
                <a:ext uri="{FF2B5EF4-FFF2-40B4-BE49-F238E27FC236}">
                  <a16:creationId xmlns:a16="http://schemas.microsoft.com/office/drawing/2014/main" id="{290FD7D0-387C-EAD3-AFAE-BB6C7784A1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05067" y="5450587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Rounded Rectangle 143">
              <a:extLst>
                <a:ext uri="{FF2B5EF4-FFF2-40B4-BE49-F238E27FC236}">
                  <a16:creationId xmlns:a16="http://schemas.microsoft.com/office/drawing/2014/main" id="{BEB63747-CCB1-0FAA-7463-197DC6A68E54}"/>
                </a:ext>
              </a:extLst>
            </p:cNvPr>
            <p:cNvSpPr/>
            <p:nvPr/>
          </p:nvSpPr>
          <p:spPr>
            <a:xfrm>
              <a:off x="1419460" y="4462676"/>
              <a:ext cx="172989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Other user’s location</a:t>
              </a:r>
            </a:p>
          </p:txBody>
        </p:sp>
        <p:sp>
          <p:nvSpPr>
            <p:cNvPr id="13" name="Rounded Rectangle 143">
              <a:extLst>
                <a:ext uri="{FF2B5EF4-FFF2-40B4-BE49-F238E27FC236}">
                  <a16:creationId xmlns:a16="http://schemas.microsoft.com/office/drawing/2014/main" id="{7D260411-0DD0-7B90-5F6E-F7D95E5FA6F4}"/>
                </a:ext>
              </a:extLst>
            </p:cNvPr>
            <p:cNvSpPr/>
            <p:nvPr/>
          </p:nvSpPr>
          <p:spPr>
            <a:xfrm>
              <a:off x="1561973" y="5313268"/>
              <a:ext cx="1587377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Author’s location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755271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B4FF49-C8A7-7822-B7DF-2092B256E1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Chat Tabs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54299A6-6A7C-CB37-DCFB-61A427057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26</a:t>
            </a:fld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A2B5459-94EF-3BC8-8822-84AE82250D7C}"/>
              </a:ext>
            </a:extLst>
          </p:cNvPr>
          <p:cNvGrpSpPr/>
          <p:nvPr/>
        </p:nvGrpSpPr>
        <p:grpSpPr>
          <a:xfrm>
            <a:off x="1291416" y="2259573"/>
            <a:ext cx="9609168" cy="2173429"/>
            <a:chOff x="603054" y="2259573"/>
            <a:chExt cx="9609168" cy="217342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694BE56-F912-FDD9-94EF-8700FA6DF6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892"/>
            <a:stretch/>
          </p:blipFill>
          <p:spPr>
            <a:xfrm>
              <a:off x="603054" y="2582851"/>
              <a:ext cx="9609168" cy="1850151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6" name="AutoShape 303">
              <a:extLst>
                <a:ext uri="{FF2B5EF4-FFF2-40B4-BE49-F238E27FC236}">
                  <a16:creationId xmlns:a16="http://schemas.microsoft.com/office/drawing/2014/main" id="{AC495C92-5553-FC7F-53A1-1545E9A17994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5184440" y="3129827"/>
              <a:ext cx="213013" cy="843195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C4C4B523-8159-F00D-94FE-C7EA8A0BB26A}"/>
                </a:ext>
              </a:extLst>
            </p:cNvPr>
            <p:cNvSpPr/>
            <p:nvPr/>
          </p:nvSpPr>
          <p:spPr>
            <a:xfrm>
              <a:off x="4900170" y="3074641"/>
              <a:ext cx="822960" cy="274320"/>
            </a:xfrm>
            <a:prstGeom prst="round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8" name="Line 314">
              <a:extLst>
                <a:ext uri="{FF2B5EF4-FFF2-40B4-BE49-F238E27FC236}">
                  <a16:creationId xmlns:a16="http://schemas.microsoft.com/office/drawing/2014/main" id="{CD39F732-9EB2-EEC9-41F7-78820705F7C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5500495" y="2673974"/>
              <a:ext cx="73152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2ECFC3E4-56BD-E86E-A2FF-9BF45FB2072A}"/>
                </a:ext>
              </a:extLst>
            </p:cNvPr>
            <p:cNvSpPr/>
            <p:nvPr/>
          </p:nvSpPr>
          <p:spPr>
            <a:xfrm>
              <a:off x="4454211" y="3688765"/>
              <a:ext cx="1724025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Default chat tabs</a:t>
              </a:r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55193CEA-E944-B5E3-87AB-EDEFBB418D2F}"/>
                </a:ext>
              </a:extLst>
            </p:cNvPr>
            <p:cNvSpPr/>
            <p:nvPr/>
          </p:nvSpPr>
          <p:spPr>
            <a:xfrm>
              <a:off x="5729814" y="3073964"/>
              <a:ext cx="266697" cy="274320"/>
            </a:xfrm>
            <a:prstGeom prst="round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1" name="Rounded Rectangle 143">
              <a:extLst>
                <a:ext uri="{FF2B5EF4-FFF2-40B4-BE49-F238E27FC236}">
                  <a16:creationId xmlns:a16="http://schemas.microsoft.com/office/drawing/2014/main" id="{1378B95E-79F9-D361-E8AF-FF01D0663FE9}"/>
                </a:ext>
              </a:extLst>
            </p:cNvPr>
            <p:cNvSpPr/>
            <p:nvPr/>
          </p:nvSpPr>
          <p:spPr>
            <a:xfrm>
              <a:off x="5409055" y="2259573"/>
              <a:ext cx="91440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Add a tab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1732631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A833B-B7AE-1A9C-4F10-3045E4503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People App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822D809-E75E-0B2F-A38D-0CAA91338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27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8A42EF-7838-4FC2-FBE8-C04DD729E97D}"/>
              </a:ext>
            </a:extLst>
          </p:cNvPr>
          <p:cNvGrpSpPr/>
          <p:nvPr/>
        </p:nvGrpSpPr>
        <p:grpSpPr>
          <a:xfrm>
            <a:off x="573831" y="1277843"/>
            <a:ext cx="11044338" cy="5105535"/>
            <a:chOff x="573831" y="1268011"/>
            <a:chExt cx="11044338" cy="5105535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927E583C-CFDE-CA33-DDE8-E55561031D29}"/>
                </a:ext>
              </a:extLst>
            </p:cNvPr>
            <p:cNvGrpSpPr/>
            <p:nvPr/>
          </p:nvGrpSpPr>
          <p:grpSpPr>
            <a:xfrm>
              <a:off x="573831" y="1268011"/>
              <a:ext cx="11044338" cy="5105535"/>
              <a:chOff x="358451" y="1268011"/>
              <a:chExt cx="11044338" cy="5105535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4114CB9E-C38C-A03D-27EA-C57682C8E18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/>
              <a:stretch/>
            </p:blipFill>
            <p:spPr>
              <a:xfrm>
                <a:off x="358451" y="1268011"/>
                <a:ext cx="8094704" cy="4253935"/>
              </a:xfrm>
              <a:prstGeom prst="rect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A56EE571-826A-3E19-AD48-18F3C27AE80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/>
              <a:stretch/>
            </p:blipFill>
            <p:spPr>
              <a:xfrm>
                <a:off x="6469627" y="2796808"/>
                <a:ext cx="4933162" cy="3576738"/>
              </a:xfrm>
              <a:prstGeom prst="rect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</p:pic>
          <p:sp>
            <p:nvSpPr>
              <p:cNvPr id="14" name="Line 314">
                <a:extLst>
                  <a:ext uri="{FF2B5EF4-FFF2-40B4-BE49-F238E27FC236}">
                    <a16:creationId xmlns:a16="http://schemas.microsoft.com/office/drawing/2014/main" id="{52CAEB9E-1693-392A-7BA7-6EDDA96452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>
                <a:off x="7214257" y="2938571"/>
                <a:ext cx="54864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" name="Rounded Rectangle 143">
                <a:extLst>
                  <a:ext uri="{FF2B5EF4-FFF2-40B4-BE49-F238E27FC236}">
                    <a16:creationId xmlns:a16="http://schemas.microsoft.com/office/drawing/2014/main" id="{AD783248-F271-4585-AEC5-A8B134325B54}"/>
                  </a:ext>
                </a:extLst>
              </p:cNvPr>
              <p:cNvSpPr/>
              <p:nvPr/>
            </p:nvSpPr>
            <p:spPr>
              <a:xfrm>
                <a:off x="6987788" y="2591599"/>
                <a:ext cx="1005840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Start a chat</a:t>
                </a:r>
                <a:endPara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endParaRP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CAE358E8-6FD7-EFCA-3C6F-49A3B1938F43}"/>
                  </a:ext>
                </a:extLst>
              </p:cNvPr>
              <p:cNvSpPr/>
              <p:nvPr/>
            </p:nvSpPr>
            <p:spPr>
              <a:xfrm>
                <a:off x="6567948" y="3635472"/>
                <a:ext cx="2153260" cy="330721"/>
              </a:xfrm>
              <a:prstGeom prst="rect">
                <a:avLst/>
              </a:prstGeom>
              <a:noFill/>
              <a:ln w="28575" cap="flat" cmpd="sng" algn="ctr">
                <a:solidFill>
                  <a:srgbClr val="E62428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19" name="Line 314">
                <a:extLst>
                  <a:ext uri="{FF2B5EF4-FFF2-40B4-BE49-F238E27FC236}">
                    <a16:creationId xmlns:a16="http://schemas.microsoft.com/office/drawing/2014/main" id="{D98A3F47-8ABC-44B1-D518-59ACDD43B9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>
                <a:off x="8721208" y="3805216"/>
                <a:ext cx="54864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" name="Rounded Rectangle 143">
                <a:extLst>
                  <a:ext uri="{FF2B5EF4-FFF2-40B4-BE49-F238E27FC236}">
                    <a16:creationId xmlns:a16="http://schemas.microsoft.com/office/drawing/2014/main" id="{A0CD332D-C27E-850A-B78F-CB3D028E0B95}"/>
                  </a:ext>
                </a:extLst>
              </p:cNvPr>
              <p:cNvSpPr/>
              <p:nvPr/>
            </p:nvSpPr>
            <p:spPr>
              <a:xfrm>
                <a:off x="8989261" y="3658398"/>
                <a:ext cx="1828800" cy="274320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Additional information</a:t>
                </a:r>
                <a:endPara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endParaRPr>
              </a:p>
            </p:txBody>
          </p:sp>
          <p:sp>
            <p:nvSpPr>
              <p:cNvPr id="21" name="Line 314">
                <a:extLst>
                  <a:ext uri="{FF2B5EF4-FFF2-40B4-BE49-F238E27FC236}">
                    <a16:creationId xmlns:a16="http://schemas.microsoft.com/office/drawing/2014/main" id="{DB975359-A5A5-5E53-6D2D-52E8D2A882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>
                <a:off x="7590154" y="2709971"/>
                <a:ext cx="100584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" name="Rounded Rectangle 143">
                <a:extLst>
                  <a:ext uri="{FF2B5EF4-FFF2-40B4-BE49-F238E27FC236}">
                    <a16:creationId xmlns:a16="http://schemas.microsoft.com/office/drawing/2014/main" id="{3D1195B2-ED5C-A081-5F01-277F7225C992}"/>
                  </a:ext>
                </a:extLst>
              </p:cNvPr>
              <p:cNvSpPr/>
              <p:nvPr/>
            </p:nvSpPr>
            <p:spPr>
              <a:xfrm>
                <a:off x="7447605" y="2132548"/>
                <a:ext cx="1280160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Start a meeting</a:t>
                </a:r>
                <a:endPara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endParaRPr>
              </a:p>
            </p:txBody>
          </p:sp>
          <p:sp>
            <p:nvSpPr>
              <p:cNvPr id="23" name="Line 314">
                <a:extLst>
                  <a:ext uri="{FF2B5EF4-FFF2-40B4-BE49-F238E27FC236}">
                    <a16:creationId xmlns:a16="http://schemas.microsoft.com/office/drawing/2014/main" id="{F89A18DC-FF08-2724-BF21-AAB5B59707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>
                <a:off x="8120919" y="2938571"/>
                <a:ext cx="54864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" name="Rounded Rectangle 143">
                <a:extLst>
                  <a:ext uri="{FF2B5EF4-FFF2-40B4-BE49-F238E27FC236}">
                    <a16:creationId xmlns:a16="http://schemas.microsoft.com/office/drawing/2014/main" id="{15FAA74E-B0A5-8098-EAB1-2BDF87F03908}"/>
                  </a:ext>
                </a:extLst>
              </p:cNvPr>
              <p:cNvSpPr/>
              <p:nvPr/>
            </p:nvSpPr>
            <p:spPr>
              <a:xfrm>
                <a:off x="8148320" y="2597467"/>
                <a:ext cx="1005840" cy="274638"/>
              </a:xfrm>
              <a:prstGeom prst="roundRect">
                <a:avLst/>
              </a:prstGeom>
              <a:solidFill>
                <a:srgbClr val="009DDC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300" b="1" kern="0" dirty="0">
                    <a:solidFill>
                      <a:srgbClr val="FFFFFF"/>
                    </a:solidFill>
                    <a:latin typeface="Calibri"/>
                    <a:cs typeface="Calibri"/>
                  </a:rPr>
                  <a:t>Start a call</a:t>
                </a:r>
                <a:endPara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endParaRPr>
              </a:p>
            </p:txBody>
          </p:sp>
        </p:grpSp>
        <p:sp>
          <p:nvSpPr>
            <p:cNvPr id="4" name="Rounded Rectangle 143">
              <a:extLst>
                <a:ext uri="{FF2B5EF4-FFF2-40B4-BE49-F238E27FC236}">
                  <a16:creationId xmlns:a16="http://schemas.microsoft.com/office/drawing/2014/main" id="{154AA96A-6ADC-F724-EC35-1CEDBD1DF28F}"/>
                </a:ext>
              </a:extLst>
            </p:cNvPr>
            <p:cNvSpPr/>
            <p:nvPr/>
          </p:nvSpPr>
          <p:spPr>
            <a:xfrm>
              <a:off x="3049809" y="4107725"/>
              <a:ext cx="3293665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Select a contact to display their information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4F886F6D-E1BC-D402-C99B-6F14FE0DED17}"/>
                </a:ext>
              </a:extLst>
            </p:cNvPr>
            <p:cNvSpPr/>
            <p:nvPr/>
          </p:nvSpPr>
          <p:spPr>
            <a:xfrm rot="16373162">
              <a:off x="4234912" y="2170397"/>
              <a:ext cx="1908082" cy="2783737"/>
            </a:xfrm>
            <a:custGeom>
              <a:avLst/>
              <a:gdLst>
                <a:gd name="connsiteX0" fmla="*/ 1597523 w 1716503"/>
                <a:gd name="connsiteY0" fmla="*/ 1795182 h 7297196"/>
                <a:gd name="connsiteX1" fmla="*/ 1716460 w 1716503"/>
                <a:gd name="connsiteY1" fmla="*/ 3611753 h 7297196"/>
                <a:gd name="connsiteX2" fmla="*/ 1635448 w 1716503"/>
                <a:gd name="connsiteY2" fmla="*/ 5196421 h 7297196"/>
                <a:gd name="connsiteX3" fmla="*/ 858252 w 1716503"/>
                <a:gd name="connsiteY3" fmla="*/ 3648598 h 7297196"/>
                <a:gd name="connsiteX4" fmla="*/ 1597523 w 1716503"/>
                <a:gd name="connsiteY4" fmla="*/ 1795182 h 7297196"/>
                <a:gd name="connsiteX0" fmla="*/ 1597523 w 1716503"/>
                <a:gd name="connsiteY0" fmla="*/ 1795182 h 7297196"/>
                <a:gd name="connsiteX1" fmla="*/ 1716460 w 1716503"/>
                <a:gd name="connsiteY1" fmla="*/ 3611753 h 7297196"/>
                <a:gd name="connsiteX2" fmla="*/ 1635448 w 1716503"/>
                <a:gd name="connsiteY2" fmla="*/ 5196421 h 7297196"/>
                <a:gd name="connsiteX0" fmla="*/ 699077 w 818057"/>
                <a:gd name="connsiteY0" fmla="*/ 0 h 3401239"/>
                <a:gd name="connsiteX1" fmla="*/ 818014 w 818057"/>
                <a:gd name="connsiteY1" fmla="*/ 1816571 h 3401239"/>
                <a:gd name="connsiteX2" fmla="*/ 737002 w 818057"/>
                <a:gd name="connsiteY2" fmla="*/ 3401239 h 3401239"/>
                <a:gd name="connsiteX3" fmla="*/ 0 w 818057"/>
                <a:gd name="connsiteY3" fmla="*/ 1823270 h 3401239"/>
                <a:gd name="connsiteX4" fmla="*/ 699077 w 818057"/>
                <a:gd name="connsiteY4" fmla="*/ 0 h 3401239"/>
                <a:gd name="connsiteX0" fmla="*/ 699077 w 818057"/>
                <a:gd name="connsiteY0" fmla="*/ 0 h 3401239"/>
                <a:gd name="connsiteX1" fmla="*/ 818014 w 818057"/>
                <a:gd name="connsiteY1" fmla="*/ 1816571 h 3401239"/>
                <a:gd name="connsiteX2" fmla="*/ 737002 w 818057"/>
                <a:gd name="connsiteY2" fmla="*/ 3401239 h 3401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18057" h="3401239" stroke="0" extrusionOk="0">
                  <a:moveTo>
                    <a:pt x="699077" y="0"/>
                  </a:moveTo>
                  <a:cubicBezTo>
                    <a:pt x="775480" y="550759"/>
                    <a:pt x="816495" y="1177204"/>
                    <a:pt x="818014" y="1816571"/>
                  </a:cubicBezTo>
                  <a:cubicBezTo>
                    <a:pt x="819314" y="2363941"/>
                    <a:pt x="791627" y="2905539"/>
                    <a:pt x="737002" y="3401239"/>
                  </a:cubicBezTo>
                  <a:lnTo>
                    <a:pt x="0" y="1823270"/>
                  </a:lnTo>
                  <a:cubicBezTo>
                    <a:pt x="246424" y="1205465"/>
                    <a:pt x="452653" y="617805"/>
                    <a:pt x="699077" y="0"/>
                  </a:cubicBezTo>
                  <a:close/>
                </a:path>
                <a:path w="818057" h="3401239" fill="none">
                  <a:moveTo>
                    <a:pt x="699077" y="0"/>
                  </a:moveTo>
                  <a:cubicBezTo>
                    <a:pt x="775480" y="550759"/>
                    <a:pt x="816495" y="1177204"/>
                    <a:pt x="818014" y="1816571"/>
                  </a:cubicBezTo>
                  <a:cubicBezTo>
                    <a:pt x="819314" y="2363941"/>
                    <a:pt x="791627" y="2905539"/>
                    <a:pt x="737002" y="3401239"/>
                  </a:cubicBezTo>
                </a:path>
              </a:pathLst>
            </a:custGeom>
            <a:ln w="57150">
              <a:solidFill>
                <a:schemeClr val="tx1">
                  <a:alpha val="25000"/>
                </a:schemeClr>
              </a:solidFill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7029196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07E751-F011-E949-DBAE-61F4D8B63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B7FF53F-ABEC-213D-AB4A-ADDA65D57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Pinned Chats</a:t>
            </a:r>
          </a:p>
        </p:txBody>
      </p:sp>
      <p:sp>
        <p:nvSpPr>
          <p:cNvPr id="6" name="IMAGE_BOUNDING_BOX">
            <a:extLst>
              <a:ext uri="{FF2B5EF4-FFF2-40B4-BE49-F238E27FC236}">
                <a16:creationId xmlns:a16="http://schemas.microsoft.com/office/drawing/2014/main" id="{E93FAD1D-C875-27FF-B1CD-139C822A963A}"/>
              </a:ext>
            </a:extLst>
          </p:cNvPr>
          <p:cNvSpPr/>
          <p:nvPr/>
        </p:nvSpPr>
        <p:spPr>
          <a:xfrm>
            <a:off x="455901" y="1135451"/>
            <a:ext cx="11707304" cy="4845802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471B0F-19FF-D54E-1E48-E0A4132F571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6875574" cy="5149515"/>
          </a:xfrm>
        </p:spPr>
        <p:txBody>
          <a:bodyPr/>
          <a:lstStyle/>
          <a:p>
            <a:r>
              <a:rPr lang="en-US" dirty="0"/>
              <a:t>Chat messages appear in chronological order with the most recent ones at the top.</a:t>
            </a:r>
          </a:p>
          <a:p>
            <a:r>
              <a:rPr lang="en-US" dirty="0"/>
              <a:t>To keep a chat at the top, you can pin it. </a:t>
            </a:r>
          </a:p>
          <a:p>
            <a:r>
              <a:rPr lang="en-US" dirty="0"/>
              <a:t>The </a:t>
            </a:r>
            <a:r>
              <a:rPr lang="en-US" b="1" dirty="0"/>
              <a:t>Pinned</a:t>
            </a:r>
            <a:r>
              <a:rPr lang="en-US" dirty="0"/>
              <a:t> category can be expanded and collapsed like the </a:t>
            </a:r>
            <a:r>
              <a:rPr lang="en-US" b="1" dirty="0"/>
              <a:t>Recent</a:t>
            </a:r>
            <a:r>
              <a:rPr lang="en-US" dirty="0"/>
              <a:t> category.</a:t>
            </a:r>
          </a:p>
          <a:p>
            <a:pPr lvl="1"/>
            <a:r>
              <a:rPr lang="en-US" dirty="0"/>
              <a:t>By default, your profile is pinned. </a:t>
            </a:r>
          </a:p>
          <a:p>
            <a:r>
              <a:rPr lang="en-US" dirty="0"/>
              <a:t>The </a:t>
            </a:r>
            <a:r>
              <a:rPr lang="en-US" b="1" dirty="0"/>
              <a:t>Suggested</a:t>
            </a:r>
            <a:r>
              <a:rPr lang="en-US" dirty="0"/>
              <a:t> category contains people in your organization.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874B3CE-545C-AA44-7611-D29E9C42248D}"/>
              </a:ext>
            </a:extLst>
          </p:cNvPr>
          <p:cNvGrpSpPr/>
          <p:nvPr/>
        </p:nvGrpSpPr>
        <p:grpSpPr>
          <a:xfrm>
            <a:off x="7073907" y="1142404"/>
            <a:ext cx="4203693" cy="5226319"/>
            <a:chOff x="7073907" y="1304329"/>
            <a:chExt cx="4203693" cy="5226319"/>
          </a:xfrm>
        </p:grpSpPr>
        <p:pic>
          <p:nvPicPr>
            <p:cNvPr id="8" name="Picture 7" descr="A screenshot of a chat&#10;&#10;Description automatically generated">
              <a:extLst>
                <a:ext uri="{FF2B5EF4-FFF2-40B4-BE49-F238E27FC236}">
                  <a16:creationId xmlns:a16="http://schemas.microsoft.com/office/drawing/2014/main" id="{D6F50E0F-B0D4-155F-506D-8B5D27CEC5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61266" y="1304329"/>
              <a:ext cx="2616334" cy="5226319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10" name="Rounded Rectangle 143">
              <a:extLst>
                <a:ext uri="{FF2B5EF4-FFF2-40B4-BE49-F238E27FC236}">
                  <a16:creationId xmlns:a16="http://schemas.microsoft.com/office/drawing/2014/main" id="{85F561C9-1922-C6A8-53BD-03E24E6702C8}"/>
                </a:ext>
              </a:extLst>
            </p:cNvPr>
            <p:cNvSpPr/>
            <p:nvPr/>
          </p:nvSpPr>
          <p:spPr>
            <a:xfrm>
              <a:off x="7073907" y="2826776"/>
              <a:ext cx="146304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Pinned chats</a:t>
              </a:r>
            </a:p>
          </p:txBody>
        </p:sp>
        <p:sp>
          <p:nvSpPr>
            <p:cNvPr id="11" name="AutoShape 303">
              <a:extLst>
                <a:ext uri="{FF2B5EF4-FFF2-40B4-BE49-F238E27FC236}">
                  <a16:creationId xmlns:a16="http://schemas.microsoft.com/office/drawing/2014/main" id="{C6B8CFC9-83C9-7EE7-A174-AA308439272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547221" y="2301412"/>
              <a:ext cx="196236" cy="1325366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888750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71F6D9C-5E86-EB21-1F82-FD60FA0E8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Separate Chat Windows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451CC82-0470-FEBC-D315-C93022499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17" name="Picture 16" descr="A screenshot of a computer&#10;&#10;Description automatically generated">
            <a:extLst>
              <a:ext uri="{FF2B5EF4-FFF2-40B4-BE49-F238E27FC236}">
                <a16:creationId xmlns:a16="http://schemas.microsoft.com/office/drawing/2014/main" id="{0EBF1226-9A78-9555-3257-2377839C62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753" y="1169390"/>
            <a:ext cx="7413389" cy="4046785"/>
          </a:xfrm>
          <a:prstGeom prst="rect">
            <a:avLst/>
          </a:prstGeom>
        </p:spPr>
      </p:pic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321D914-AD4D-4264-D88F-AB73FB177677}"/>
              </a:ext>
            </a:extLst>
          </p:cNvPr>
          <p:cNvSpPr/>
          <p:nvPr/>
        </p:nvSpPr>
        <p:spPr>
          <a:xfrm>
            <a:off x="1648284" y="1975223"/>
            <a:ext cx="228600" cy="228600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20" name="Picture 19" descr="A screenshot of a computer&#10;&#10;Description automatically generated">
            <a:extLst>
              <a:ext uri="{FF2B5EF4-FFF2-40B4-BE49-F238E27FC236}">
                <a16:creationId xmlns:a16="http://schemas.microsoft.com/office/drawing/2014/main" id="{BFAE0B15-1D31-37D3-331A-A62FBB3C3D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4849" y="2735920"/>
            <a:ext cx="4406880" cy="3709553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F71BD70-4DAD-092F-7191-57C5C5ED9202}"/>
              </a:ext>
            </a:extLst>
          </p:cNvPr>
          <p:cNvCxnSpPr>
            <a:cxnSpLocks/>
          </p:cNvCxnSpPr>
          <p:nvPr/>
        </p:nvCxnSpPr>
        <p:spPr>
          <a:xfrm flipV="1">
            <a:off x="1762584" y="2248693"/>
            <a:ext cx="0" cy="43261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 Box 307">
            <a:extLst>
              <a:ext uri="{FF2B5EF4-FFF2-40B4-BE49-F238E27FC236}">
                <a16:creationId xmlns:a16="http://schemas.microsoft.com/office/drawing/2014/main" id="{21A3710E-E6C0-B5E0-4C0B-5025180656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024" y="2465002"/>
            <a:ext cx="2103120" cy="274320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en-US"/>
            </a:defPPr>
            <a:lvl1pPr algn="ctr" defTabSz="914400">
              <a:defRPr sz="1300" b="1" kern="0">
                <a:solidFill>
                  <a:srgbClr val="FFFFFF"/>
                </a:solidFill>
                <a:latin typeface="Calibri"/>
                <a:cs typeface="Calibri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dirty="0"/>
              <a:t>Open chat in new window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04A8ADD-98D5-7777-293A-3F587445343F}"/>
              </a:ext>
            </a:extLst>
          </p:cNvPr>
          <p:cNvSpPr/>
          <p:nvPr/>
        </p:nvSpPr>
        <p:spPr>
          <a:xfrm>
            <a:off x="7340909" y="1474726"/>
            <a:ext cx="228600" cy="228600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B17AEF8-43DB-875E-52EF-4732FA3537C2}"/>
              </a:ext>
            </a:extLst>
          </p:cNvPr>
          <p:cNvCxnSpPr>
            <a:cxnSpLocks/>
          </p:cNvCxnSpPr>
          <p:nvPr/>
        </p:nvCxnSpPr>
        <p:spPr>
          <a:xfrm rot="16200000" flipV="1">
            <a:off x="7795547" y="1364906"/>
            <a:ext cx="0" cy="43261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 Box 307">
            <a:extLst>
              <a:ext uri="{FF2B5EF4-FFF2-40B4-BE49-F238E27FC236}">
                <a16:creationId xmlns:a16="http://schemas.microsoft.com/office/drawing/2014/main" id="{2922A717-8015-CB53-3DAB-04AE551CE3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95547" y="1360426"/>
            <a:ext cx="2459499" cy="457200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en-US"/>
            </a:defPPr>
            <a:lvl1pPr algn="ctr" defTabSz="914400">
              <a:defRPr sz="1300" b="1" kern="0">
                <a:solidFill>
                  <a:srgbClr val="FFFFFF"/>
                </a:solidFill>
                <a:latin typeface="Calibri"/>
                <a:cs typeface="Calibri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dirty="0"/>
              <a:t>Or access Open chat in new window from the More options</a:t>
            </a:r>
          </a:p>
        </p:txBody>
      </p:sp>
      <p:sp>
        <p:nvSpPr>
          <p:cNvPr id="31" name="Text Box 307">
            <a:extLst>
              <a:ext uri="{FF2B5EF4-FFF2-40B4-BE49-F238E27FC236}">
                <a16:creationId xmlns:a16="http://schemas.microsoft.com/office/drawing/2014/main" id="{271BDBD5-2E96-264B-A670-A2559FC7BC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6729" y="2436726"/>
            <a:ext cx="2103120" cy="274320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en-US"/>
            </a:defPPr>
            <a:lvl1pPr algn="ctr" defTabSz="914400">
              <a:defRPr sz="1300" b="1" kern="0">
                <a:solidFill>
                  <a:srgbClr val="FFFFFF"/>
                </a:solidFill>
                <a:latin typeface="Calibri"/>
                <a:cs typeface="Calibri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dirty="0"/>
              <a:t>Chat with User 01 window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68753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956156-C83D-68CF-E388-FA5A71FFA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401699E-1593-3711-460D-2935797B0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Microsoft 365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E0205AC-BD41-7340-4F0C-C17A94066A3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Microsoft 365</a:t>
            </a:r>
            <a:r>
              <a:rPr lang="en-US" dirty="0"/>
              <a:t>: A collection of cloud-based apps and services that can be downloaded as desktop apps, accessed from a web browser, and used on mobile devices.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8B92DAF-E2AB-79BE-A570-D87011370DB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You can access email, join meetings, and create and manage Microsoft 365 documents.</a:t>
            </a:r>
          </a:p>
          <a:p>
            <a:r>
              <a:rPr lang="en-US" dirty="0"/>
              <a:t>Subscription-based account provides automatic updates to apps and services.</a:t>
            </a:r>
          </a:p>
          <a:p>
            <a:r>
              <a:rPr lang="en-US" dirty="0"/>
              <a:t>Admin manages organization.</a:t>
            </a:r>
          </a:p>
          <a:p>
            <a:r>
              <a:rPr lang="en-US" dirty="0"/>
              <a:t>Services provided by Microsoft cloud servers.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0FE2CDB-2644-31FF-60EB-CAC8B237E3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62766" y="4274747"/>
            <a:ext cx="7466469" cy="1210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4542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F8F85D6-B57A-1D45-ABF7-FB30383CC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Chats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98D20D3-080F-3CE1-D080-7ACF1117C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36" name="IMAGE_BOUNDING_BOX">
            <a:extLst>
              <a:ext uri="{FF2B5EF4-FFF2-40B4-BE49-F238E27FC236}">
                <a16:creationId xmlns:a16="http://schemas.microsoft.com/office/drawing/2014/main" id="{7D6E0F91-C2F4-4638-6072-657F9E39ED9E}"/>
              </a:ext>
            </a:extLst>
          </p:cNvPr>
          <p:cNvSpPr/>
          <p:nvPr/>
        </p:nvSpPr>
        <p:spPr>
          <a:xfrm>
            <a:off x="855407" y="1135450"/>
            <a:ext cx="11307798" cy="5043803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2AC80B6-4588-2F36-2FB7-10292D8C5BCA}"/>
              </a:ext>
            </a:extLst>
          </p:cNvPr>
          <p:cNvGrpSpPr/>
          <p:nvPr/>
        </p:nvGrpSpPr>
        <p:grpSpPr>
          <a:xfrm>
            <a:off x="1610511" y="1208836"/>
            <a:ext cx="8970979" cy="5159080"/>
            <a:chOff x="879986" y="1208836"/>
            <a:chExt cx="8970979" cy="5159080"/>
          </a:xfrm>
        </p:grpSpPr>
        <p:pic>
          <p:nvPicPr>
            <p:cNvPr id="25" name="Picture 24" descr="A screenshot of a chat&#10;&#10;Description automatically generated">
              <a:extLst>
                <a:ext uri="{FF2B5EF4-FFF2-40B4-BE49-F238E27FC236}">
                  <a16:creationId xmlns:a16="http://schemas.microsoft.com/office/drawing/2014/main" id="{3A616763-754C-CBB8-57CE-D6FACE85CA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29323" y="2206727"/>
              <a:ext cx="5733354" cy="4161189"/>
            </a:xfrm>
            <a:prstGeom prst="rect">
              <a:avLst/>
            </a:prstGeom>
          </p:spPr>
        </p:pic>
        <p:sp>
          <p:nvSpPr>
            <p:cNvPr id="11" name="Line 313">
              <a:extLst>
                <a:ext uri="{FF2B5EF4-FFF2-40B4-BE49-F238E27FC236}">
                  <a16:creationId xmlns:a16="http://schemas.microsoft.com/office/drawing/2014/main" id="{AB43EFEE-2720-9EFE-5340-048F978A0732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7030065" y="1793034"/>
              <a:ext cx="33788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16" name="Picture 15" descr="A white rectangular object with a black border&#10;&#10;Description automatically generated">
              <a:extLst>
                <a:ext uri="{FF2B5EF4-FFF2-40B4-BE49-F238E27FC236}">
                  <a16:creationId xmlns:a16="http://schemas.microsoft.com/office/drawing/2014/main" id="{BA94DA9F-8830-68C1-E84C-F3CCB3B04B0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26615" y="1208836"/>
              <a:ext cx="5942778" cy="807321"/>
            </a:xfrm>
            <a:prstGeom prst="rect">
              <a:avLst/>
            </a:prstGeom>
          </p:spPr>
        </p:pic>
        <p:sp>
          <p:nvSpPr>
            <p:cNvPr id="8" name="Text Box 307">
              <a:extLst>
                <a:ext uri="{FF2B5EF4-FFF2-40B4-BE49-F238E27FC236}">
                  <a16:creationId xmlns:a16="http://schemas.microsoft.com/office/drawing/2014/main" id="{402A4497-2C3C-8690-45C2-78EF9F4847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38337" y="1610756"/>
              <a:ext cx="2560320" cy="29238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en-US"/>
              </a:defPPr>
              <a:lvl1pPr algn="ctr" defTabSz="914400">
                <a:defRPr sz="1300" b="1" kern="0">
                  <a:solidFill>
                    <a:srgbClr val="FFFFFF"/>
                  </a:solidFill>
                  <a:latin typeface="Calibri"/>
                  <a:cs typeface="Calibri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dirty="0"/>
                <a:t>1. Select Add group name button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A0FF243-5158-4C22-4786-DDA7BB0B4331}"/>
                </a:ext>
              </a:extLst>
            </p:cNvPr>
            <p:cNvSpPr/>
            <p:nvPr/>
          </p:nvSpPr>
          <p:spPr>
            <a:xfrm>
              <a:off x="6646605" y="1612496"/>
              <a:ext cx="337889" cy="334281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29" name="Line 313">
              <a:extLst>
                <a:ext uri="{FF2B5EF4-FFF2-40B4-BE49-F238E27FC236}">
                  <a16:creationId xmlns:a16="http://schemas.microsoft.com/office/drawing/2014/main" id="{3717973D-E403-A487-8910-8EF6D00F184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8431187" y="6205005"/>
              <a:ext cx="33788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Text Box 307">
              <a:extLst>
                <a:ext uri="{FF2B5EF4-FFF2-40B4-BE49-F238E27FC236}">
                  <a16:creationId xmlns:a16="http://schemas.microsoft.com/office/drawing/2014/main" id="{6EA98FE4-3EA4-CDAC-72CB-FAB66B4F0A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62245" y="6067845"/>
              <a:ext cx="118872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en-US"/>
              </a:defPPr>
              <a:lvl1pPr algn="ctr" defTabSz="914400">
                <a:defRPr sz="1300" b="1" kern="0">
                  <a:solidFill>
                    <a:srgbClr val="FFFFFF"/>
                  </a:solidFill>
                  <a:latin typeface="Calibri"/>
                  <a:cs typeface="Calibri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/>
              <a:r>
                <a:rPr lang="en-US" dirty="0"/>
                <a:t>5. Select Send</a:t>
              </a:r>
            </a:p>
          </p:txBody>
        </p:sp>
        <p:sp>
          <p:nvSpPr>
            <p:cNvPr id="30" name="Line 313">
              <a:extLst>
                <a:ext uri="{FF2B5EF4-FFF2-40B4-BE49-F238E27FC236}">
                  <a16:creationId xmlns:a16="http://schemas.microsoft.com/office/drawing/2014/main" id="{9EC31BCF-122F-5403-1F99-BDAA052BB5D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2889898" y="2437078"/>
              <a:ext cx="54120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Line 313">
              <a:extLst>
                <a:ext uri="{FF2B5EF4-FFF2-40B4-BE49-F238E27FC236}">
                  <a16:creationId xmlns:a16="http://schemas.microsoft.com/office/drawing/2014/main" id="{DC81993E-0ED0-AC18-161B-FADBD98ED87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2889898" y="2914324"/>
              <a:ext cx="54120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Text Box 307">
              <a:extLst>
                <a:ext uri="{FF2B5EF4-FFF2-40B4-BE49-F238E27FC236}">
                  <a16:creationId xmlns:a16="http://schemas.microsoft.com/office/drawing/2014/main" id="{82381EED-E966-DD65-FADA-B431AC4608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15008" y="5881291"/>
              <a:ext cx="173736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en-US"/>
              </a:defPPr>
              <a:lvl1pPr algn="ctr" defTabSz="914400">
                <a:defRPr sz="1300" b="1" kern="0">
                  <a:solidFill>
                    <a:srgbClr val="FFFFFF"/>
                  </a:solidFill>
                  <a:latin typeface="Calibri"/>
                  <a:cs typeface="Calibri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/>
              <a:r>
                <a:rPr lang="en-US" dirty="0"/>
                <a:t>4. Create the message</a:t>
              </a:r>
            </a:p>
          </p:txBody>
        </p:sp>
        <p:sp>
          <p:nvSpPr>
            <p:cNvPr id="33" name="Text Box 307">
              <a:extLst>
                <a:ext uri="{FF2B5EF4-FFF2-40B4-BE49-F238E27FC236}">
                  <a16:creationId xmlns:a16="http://schemas.microsoft.com/office/drawing/2014/main" id="{7C6CE53A-0EA3-5CD7-4AE1-65B0ADF162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9986" y="2777164"/>
              <a:ext cx="219456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en-US"/>
              </a:defPPr>
              <a:lvl1pPr algn="ctr" defTabSz="914400">
                <a:defRPr sz="1300" b="1" kern="0">
                  <a:solidFill>
                    <a:srgbClr val="FFFFFF"/>
                  </a:solidFill>
                  <a:latin typeface="Calibri"/>
                  <a:cs typeface="Calibri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/>
              <a:r>
                <a:rPr lang="en-US" dirty="0"/>
                <a:t>3. Add contacts to the group</a:t>
              </a:r>
            </a:p>
          </p:txBody>
        </p:sp>
        <p:sp>
          <p:nvSpPr>
            <p:cNvPr id="9" name="Text Box 307">
              <a:extLst>
                <a:ext uri="{FF2B5EF4-FFF2-40B4-BE49-F238E27FC236}">
                  <a16:creationId xmlns:a16="http://schemas.microsoft.com/office/drawing/2014/main" id="{A2B6588A-3913-6517-3FCF-2833E05AFE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37186" y="2299918"/>
              <a:ext cx="173736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en-US"/>
              </a:defPPr>
              <a:lvl1pPr algn="ctr" defTabSz="914400">
                <a:defRPr sz="1300" b="1" kern="0">
                  <a:solidFill>
                    <a:srgbClr val="FFFFFF"/>
                  </a:solidFill>
                  <a:latin typeface="Calibri"/>
                  <a:cs typeface="Calibri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/>
              <a:r>
                <a:rPr lang="en-US" dirty="0"/>
                <a:t>2. Type a group name</a:t>
              </a:r>
            </a:p>
          </p:txBody>
        </p:sp>
        <p:sp>
          <p:nvSpPr>
            <p:cNvPr id="34" name="AutoShape 303">
              <a:extLst>
                <a:ext uri="{FF2B5EF4-FFF2-40B4-BE49-F238E27FC236}">
                  <a16:creationId xmlns:a16="http://schemas.microsoft.com/office/drawing/2014/main" id="{FBB44BD5-0749-EEEB-0653-B545B7CDF4E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529756" y="5694737"/>
              <a:ext cx="216285" cy="647428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9859102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4E44DE1-303F-D09A-11CB-E1EDDA2A0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Message Actions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3C8908-06D2-A9E3-7B50-FB795C11B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11" name="IMAGE_BOUNDING_BOX">
            <a:extLst>
              <a:ext uri="{FF2B5EF4-FFF2-40B4-BE49-F238E27FC236}">
                <a16:creationId xmlns:a16="http://schemas.microsoft.com/office/drawing/2014/main" id="{A075F93F-3A08-C1C3-DFEA-387FFE390F6E}"/>
              </a:ext>
            </a:extLst>
          </p:cNvPr>
          <p:cNvSpPr/>
          <p:nvPr/>
        </p:nvSpPr>
        <p:spPr>
          <a:xfrm>
            <a:off x="919540" y="1160027"/>
            <a:ext cx="10699049" cy="4168823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14" name="Picture 13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99CEF5CB-198F-C1BF-0BFD-4E6E63B44C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540" y="3943315"/>
            <a:ext cx="2598645" cy="800169"/>
          </a:xfrm>
          <a:prstGeom prst="rect">
            <a:avLst/>
          </a:prstGeom>
          <a:ln w="12700">
            <a:solidFill>
              <a:schemeClr val="bg1">
                <a:lumMod val="85000"/>
              </a:schemeClr>
            </a:solidFill>
          </a:ln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5D2F75B5-4A3D-2A3C-E84E-7EC68CEE6B25}"/>
              </a:ext>
            </a:extLst>
          </p:cNvPr>
          <p:cNvGrpSpPr/>
          <p:nvPr/>
        </p:nvGrpSpPr>
        <p:grpSpPr>
          <a:xfrm>
            <a:off x="945534" y="1331906"/>
            <a:ext cx="4448796" cy="3597065"/>
            <a:chOff x="1125021" y="1306013"/>
            <a:chExt cx="4448796" cy="3597065"/>
          </a:xfrm>
        </p:grpSpPr>
        <p:pic>
          <p:nvPicPr>
            <p:cNvPr id="26" name="Picture 25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05619A70-C603-E02C-D622-1578F0A1601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25021" y="1717493"/>
              <a:ext cx="4448796" cy="3048425"/>
            </a:xfrm>
            <a:prstGeom prst="rect">
              <a:avLst/>
            </a:prstGeom>
          </p:spPr>
        </p:pic>
        <p:sp>
          <p:nvSpPr>
            <p:cNvPr id="27" name="Text Box 307">
              <a:extLst>
                <a:ext uri="{FF2B5EF4-FFF2-40B4-BE49-F238E27FC236}">
                  <a16:creationId xmlns:a16="http://schemas.microsoft.com/office/drawing/2014/main" id="{ABDA17BA-8D8C-18EA-C934-662A68A72D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5021" y="4628758"/>
              <a:ext cx="192024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en-US"/>
              </a:defPPr>
              <a:lvl1pPr algn="ctr" defTabSz="914400">
                <a:defRPr sz="1300" b="1" kern="0">
                  <a:solidFill>
                    <a:srgbClr val="FFFFFF"/>
                  </a:solidFill>
                  <a:latin typeface="Calibri"/>
                  <a:cs typeface="Calibri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/>
              <a:r>
                <a:rPr lang="en-US" b="0" dirty="0"/>
                <a:t>Reacting to others' posts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855B578-073C-BC9F-009D-E5AC47655466}"/>
                </a:ext>
              </a:extLst>
            </p:cNvPr>
            <p:cNvSpPr/>
            <p:nvPr/>
          </p:nvSpPr>
          <p:spPr>
            <a:xfrm>
              <a:off x="3395139" y="1756821"/>
              <a:ext cx="291958" cy="274320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kern="0" dirty="0">
                <a:solidFill>
                  <a:srgbClr val="FF0000"/>
                </a:solidFill>
                <a:latin typeface="Arial"/>
              </a:endParaRP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37CB8EA3-E34A-9A97-DEED-8C79A5E591ED}"/>
                </a:ext>
              </a:extLst>
            </p:cNvPr>
            <p:cNvCxnSpPr>
              <a:cxnSpLocks/>
            </p:cNvCxnSpPr>
            <p:nvPr/>
          </p:nvCxnSpPr>
          <p:spPr>
            <a:xfrm>
              <a:off x="3540857" y="1503256"/>
              <a:ext cx="0" cy="24962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 Box 307">
              <a:extLst>
                <a:ext uri="{FF2B5EF4-FFF2-40B4-BE49-F238E27FC236}">
                  <a16:creationId xmlns:a16="http://schemas.microsoft.com/office/drawing/2014/main" id="{859BEF7B-50E2-1435-828B-48FEE61EF9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12837" y="1306013"/>
              <a:ext cx="125604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en-US"/>
              </a:defPPr>
              <a:lvl1pPr algn="ctr" defTabSz="914400">
                <a:defRPr sz="1300" b="1" kern="0">
                  <a:solidFill>
                    <a:srgbClr val="FFFFFF"/>
                  </a:solidFill>
                  <a:latin typeface="Calibri"/>
                  <a:cs typeface="Calibri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/>
              <a:r>
                <a:rPr lang="en-US" b="0" dirty="0"/>
                <a:t>More reactions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89E805FD-63BE-2462-B33C-B30047EFDCE3}"/>
              </a:ext>
            </a:extLst>
          </p:cNvPr>
          <p:cNvGrpSpPr/>
          <p:nvPr/>
        </p:nvGrpSpPr>
        <p:grpSpPr>
          <a:xfrm>
            <a:off x="6569633" y="1743386"/>
            <a:ext cx="5048957" cy="3842902"/>
            <a:chOff x="6569633" y="1743386"/>
            <a:chExt cx="5048957" cy="3842902"/>
          </a:xfrm>
        </p:grpSpPr>
        <p:pic>
          <p:nvPicPr>
            <p:cNvPr id="24" name="Picture 23" descr="A screenshot of a chat&#10;&#10;Description automatically generated">
              <a:extLst>
                <a:ext uri="{FF2B5EF4-FFF2-40B4-BE49-F238E27FC236}">
                  <a16:creationId xmlns:a16="http://schemas.microsoft.com/office/drawing/2014/main" id="{487B9587-9007-F4C9-2AE5-B2ECEFAD426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69633" y="1743386"/>
              <a:ext cx="3534268" cy="3705742"/>
            </a:xfrm>
            <a:prstGeom prst="rect">
              <a:avLst/>
            </a:prstGeom>
          </p:spPr>
        </p:pic>
        <p:sp>
          <p:nvSpPr>
            <p:cNvPr id="28" name="Text Box 307">
              <a:extLst>
                <a:ext uri="{FF2B5EF4-FFF2-40B4-BE49-F238E27FC236}">
                  <a16:creationId xmlns:a16="http://schemas.microsoft.com/office/drawing/2014/main" id="{BA4F818D-C30A-16D3-3BDE-EA70420E6F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69633" y="5311968"/>
              <a:ext cx="182880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en-US"/>
              </a:defPPr>
              <a:lvl1pPr algn="ctr" defTabSz="914400">
                <a:defRPr sz="1300" b="1" kern="0">
                  <a:solidFill>
                    <a:srgbClr val="FFFFFF"/>
                  </a:solidFill>
                  <a:latin typeface="Calibri"/>
                  <a:cs typeface="Calibri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/>
              <a:r>
                <a:rPr lang="en-US" dirty="0"/>
                <a:t>Reacting to your posts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F8FA101-1CA2-A15E-2406-58E8CF3347EE}"/>
                </a:ext>
              </a:extLst>
            </p:cNvPr>
            <p:cNvSpPr/>
            <p:nvPr/>
          </p:nvSpPr>
          <p:spPr>
            <a:xfrm>
              <a:off x="9427573" y="1919874"/>
              <a:ext cx="291958" cy="274320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901295D-0DEC-4CAE-A755-99BF1A5E02CE}"/>
                </a:ext>
              </a:extLst>
            </p:cNvPr>
            <p:cNvSpPr/>
            <p:nvPr/>
          </p:nvSpPr>
          <p:spPr>
            <a:xfrm>
              <a:off x="8555185" y="3245889"/>
              <a:ext cx="1483893" cy="274320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A92804DE-7ED7-26E9-F06B-04E2243077B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719531" y="2150285"/>
              <a:ext cx="729022" cy="62864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7F9DD300-D1BB-58A1-F1A8-00AF5ADA011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19531" y="2778934"/>
              <a:ext cx="729022" cy="58487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 Box 307">
              <a:extLst>
                <a:ext uri="{FF2B5EF4-FFF2-40B4-BE49-F238E27FC236}">
                  <a16:creationId xmlns:a16="http://schemas.microsoft.com/office/drawing/2014/main" id="{F63EC688-C9D9-6457-E3D0-BF85E1670E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41443" y="2420213"/>
              <a:ext cx="1377147" cy="717443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en-US"/>
              </a:defPPr>
              <a:lvl1pPr algn="ctr" defTabSz="914400">
                <a:defRPr sz="1300" b="1" kern="0">
                  <a:solidFill>
                    <a:srgbClr val="FFFFFF"/>
                  </a:solidFill>
                  <a:latin typeface="Calibri"/>
                  <a:cs typeface="Calibri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dirty="0"/>
                <a:t>Edit and Delete are unique to your posts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766167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3AD8C9-9A57-7843-3984-26941678D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949DE7-AEA0-DC36-2EBC-B54C1E7D53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Adding Contacts in Teams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099738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3AD8C9-9A57-7843-3984-26941678D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949DE7-AEA0-DC36-2EBC-B54C1E7D53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Chatting in Teams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6425123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AED90-14CD-3A26-4AC8-77CBD876C5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 in Team Channels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7B9C60-7DE5-1330-5CDA-3C8A334574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1D89AB-7095-EF53-2A00-DA34AA6FE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75537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ABEA126-6F65-600E-72A7-B7F9D7A4F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Teams 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0D4610-06F3-C3E1-FC6C-59BF57570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35</a:t>
            </a:fld>
            <a:endParaRPr lang="en-US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52E4E54-C0CE-5079-15E8-5970E4D1F916}"/>
              </a:ext>
            </a:extLst>
          </p:cNvPr>
          <p:cNvGrpSpPr/>
          <p:nvPr/>
        </p:nvGrpSpPr>
        <p:grpSpPr>
          <a:xfrm>
            <a:off x="905459" y="1191914"/>
            <a:ext cx="10381082" cy="5062519"/>
            <a:chOff x="1059887" y="1191914"/>
            <a:chExt cx="10381082" cy="5062519"/>
          </a:xfrm>
        </p:grpSpPr>
        <p:pic>
          <p:nvPicPr>
            <p:cNvPr id="14" name="Picture 13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BB8E7D07-2044-ABF4-C1D6-3A66814F39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59887" y="1441855"/>
              <a:ext cx="9094112" cy="4812578"/>
            </a:xfrm>
            <a:prstGeom prst="rect">
              <a:avLst/>
            </a:prstGeom>
          </p:spPr>
        </p:pic>
        <p:sp>
          <p:nvSpPr>
            <p:cNvPr id="8" name="AutoShape 303">
              <a:extLst>
                <a:ext uri="{FF2B5EF4-FFF2-40B4-BE49-F238E27FC236}">
                  <a16:creationId xmlns:a16="http://schemas.microsoft.com/office/drawing/2014/main" id="{9BAB87A5-4E28-141B-B7D8-BC25469D8024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3543322" y="3021919"/>
              <a:ext cx="91440" cy="365760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Rounded Rectangle 142">
              <a:extLst>
                <a:ext uri="{FF2B5EF4-FFF2-40B4-BE49-F238E27FC236}">
                  <a16:creationId xmlns:a16="http://schemas.microsoft.com/office/drawing/2014/main" id="{15A7932A-5E3F-61D8-CAB9-A6E75220672B}"/>
                </a:ext>
              </a:extLst>
            </p:cNvPr>
            <p:cNvSpPr/>
            <p:nvPr/>
          </p:nvSpPr>
          <p:spPr>
            <a:xfrm>
              <a:off x="3634762" y="3063731"/>
              <a:ext cx="914400" cy="274637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Channels</a:t>
              </a:r>
            </a:p>
          </p:txBody>
        </p:sp>
        <p:sp>
          <p:nvSpPr>
            <p:cNvPr id="10" name="Line 316">
              <a:extLst>
                <a:ext uri="{FF2B5EF4-FFF2-40B4-BE49-F238E27FC236}">
                  <a16:creationId xmlns:a16="http://schemas.microsoft.com/office/drawing/2014/main" id="{7FD70A08-58B8-2583-DAEC-3639C213731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3493283" y="2431111"/>
              <a:ext cx="8637" cy="91440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" name="Rounded Rectangle 142">
              <a:extLst>
                <a:ext uri="{FF2B5EF4-FFF2-40B4-BE49-F238E27FC236}">
                  <a16:creationId xmlns:a16="http://schemas.microsoft.com/office/drawing/2014/main" id="{B6EDB875-F835-8EEE-9E90-50E28A93D249}"/>
                </a:ext>
              </a:extLst>
            </p:cNvPr>
            <p:cNvSpPr/>
            <p:nvPr/>
          </p:nvSpPr>
          <p:spPr>
            <a:xfrm>
              <a:off x="3658493" y="2735372"/>
              <a:ext cx="640080" cy="274637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Team</a:t>
              </a:r>
            </a:p>
          </p:txBody>
        </p:sp>
        <p:sp>
          <p:nvSpPr>
            <p:cNvPr id="11" name="AutoShape 302">
              <a:extLst>
                <a:ext uri="{FF2B5EF4-FFF2-40B4-BE49-F238E27FC236}">
                  <a16:creationId xmlns:a16="http://schemas.microsoft.com/office/drawing/2014/main" id="{F884A2CF-06AA-8F1F-9B6E-4A1D719FCC69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0377" y="2219494"/>
              <a:ext cx="174625" cy="3840480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Rounded Rectangle 142">
              <a:extLst>
                <a:ext uri="{FF2B5EF4-FFF2-40B4-BE49-F238E27FC236}">
                  <a16:creationId xmlns:a16="http://schemas.microsoft.com/office/drawing/2014/main" id="{1E338BC3-B878-4713-952B-57FDBDEA8B43}"/>
                </a:ext>
              </a:extLst>
            </p:cNvPr>
            <p:cNvSpPr/>
            <p:nvPr/>
          </p:nvSpPr>
          <p:spPr>
            <a:xfrm>
              <a:off x="10034834" y="3956854"/>
              <a:ext cx="1097280" cy="457200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Posts within a channel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4F1749E1-039D-6388-4988-38E1AA6C1A07}"/>
                </a:ext>
              </a:extLst>
            </p:cNvPr>
            <p:cNvCxnSpPr>
              <a:cxnSpLocks/>
            </p:cNvCxnSpPr>
            <p:nvPr/>
          </p:nvCxnSpPr>
          <p:spPr>
            <a:xfrm>
              <a:off x="5546710" y="1392247"/>
              <a:ext cx="8516" cy="40705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8453CA3-D863-A9C3-B825-AB7AACDFB441}"/>
                </a:ext>
              </a:extLst>
            </p:cNvPr>
            <p:cNvSpPr/>
            <p:nvPr/>
          </p:nvSpPr>
          <p:spPr>
            <a:xfrm>
              <a:off x="4876800" y="1818967"/>
              <a:ext cx="1356852" cy="274320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7" name="Rounded Rectangle 142">
              <a:extLst>
                <a:ext uri="{FF2B5EF4-FFF2-40B4-BE49-F238E27FC236}">
                  <a16:creationId xmlns:a16="http://schemas.microsoft.com/office/drawing/2014/main" id="{588694FB-76FB-E53D-CAC5-E97C364D4EBE}"/>
                </a:ext>
              </a:extLst>
            </p:cNvPr>
            <p:cNvSpPr/>
            <p:nvPr/>
          </p:nvSpPr>
          <p:spPr>
            <a:xfrm>
              <a:off x="4952350" y="1191914"/>
              <a:ext cx="1188720" cy="274637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Channel tabs</a:t>
              </a:r>
            </a:p>
          </p:txBody>
        </p:sp>
        <p:sp>
          <p:nvSpPr>
            <p:cNvPr id="22" name="Line 316">
              <a:extLst>
                <a:ext uri="{FF2B5EF4-FFF2-40B4-BE49-F238E27FC236}">
                  <a16:creationId xmlns:a16="http://schemas.microsoft.com/office/drawing/2014/main" id="{C641D3AE-A585-FAE6-2F06-34C37D680102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10019575" y="1990894"/>
              <a:ext cx="33893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Rounded Rectangle 142">
              <a:extLst>
                <a:ext uri="{FF2B5EF4-FFF2-40B4-BE49-F238E27FC236}">
                  <a16:creationId xmlns:a16="http://schemas.microsoft.com/office/drawing/2014/main" id="{2B778D02-223C-9CB6-A595-A33B24CEA928}"/>
                </a:ext>
              </a:extLst>
            </p:cNvPr>
            <p:cNvSpPr/>
            <p:nvPr/>
          </p:nvSpPr>
          <p:spPr>
            <a:xfrm>
              <a:off x="10252249" y="1762294"/>
              <a:ext cx="1188720" cy="457200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Open channel details</a:t>
              </a:r>
            </a:p>
          </p:txBody>
        </p:sp>
        <p:sp>
          <p:nvSpPr>
            <p:cNvPr id="25" name="Line 316">
              <a:extLst>
                <a:ext uri="{FF2B5EF4-FFF2-40B4-BE49-F238E27FC236}">
                  <a16:creationId xmlns:a16="http://schemas.microsoft.com/office/drawing/2014/main" id="{DBDFAD5C-8F88-77F0-249F-E3F71BFEABD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 flipV="1">
              <a:off x="8804342" y="1965821"/>
              <a:ext cx="33893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Rounded Rectangle 142">
              <a:extLst>
                <a:ext uri="{FF2B5EF4-FFF2-40B4-BE49-F238E27FC236}">
                  <a16:creationId xmlns:a16="http://schemas.microsoft.com/office/drawing/2014/main" id="{D956D7DD-9666-2B25-F472-88DFF8226896}"/>
                </a:ext>
              </a:extLst>
            </p:cNvPr>
            <p:cNvSpPr/>
            <p:nvPr/>
          </p:nvSpPr>
          <p:spPr>
            <a:xfrm>
              <a:off x="7424809" y="1799303"/>
              <a:ext cx="1463040" cy="274320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Meeting options</a:t>
              </a: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44784748-4C3E-2C96-BFE5-4841C921B60E}"/>
                </a:ext>
              </a:extLst>
            </p:cNvPr>
            <p:cNvCxnSpPr>
              <a:cxnSpLocks/>
            </p:cNvCxnSpPr>
            <p:nvPr/>
          </p:nvCxnSpPr>
          <p:spPr>
            <a:xfrm>
              <a:off x="9583806" y="1392247"/>
              <a:ext cx="0" cy="48674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ounded Rectangle 142">
              <a:extLst>
                <a:ext uri="{FF2B5EF4-FFF2-40B4-BE49-F238E27FC236}">
                  <a16:creationId xmlns:a16="http://schemas.microsoft.com/office/drawing/2014/main" id="{44ADC3D9-8E38-766B-073E-2C2F2DD72F05}"/>
                </a:ext>
              </a:extLst>
            </p:cNvPr>
            <p:cNvSpPr/>
            <p:nvPr/>
          </p:nvSpPr>
          <p:spPr>
            <a:xfrm>
              <a:off x="8709561" y="1192231"/>
              <a:ext cx="1737360" cy="274320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More channel options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2077927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ABEA126-6F65-600E-72A7-B7F9D7A4F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Channel Posts</a:t>
            </a:r>
          </a:p>
        </p:txBody>
      </p:sp>
      <p:sp>
        <p:nvSpPr>
          <p:cNvPr id="20" name="IMAGE_BOUNDING_BOX">
            <a:extLst>
              <a:ext uri="{FF2B5EF4-FFF2-40B4-BE49-F238E27FC236}">
                <a16:creationId xmlns:a16="http://schemas.microsoft.com/office/drawing/2014/main" id="{E68988C6-38C3-1142-36FC-DD126B836707}"/>
              </a:ext>
            </a:extLst>
          </p:cNvPr>
          <p:cNvSpPr/>
          <p:nvPr/>
        </p:nvSpPr>
        <p:spPr>
          <a:xfrm>
            <a:off x="852297" y="1981725"/>
            <a:ext cx="11228439" cy="3945326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0D4610-06F3-C3E1-FC6C-59BF57570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36</a:t>
            </a:fld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341F534-A3A9-1E59-F371-AD1A57DE4B68}"/>
              </a:ext>
            </a:extLst>
          </p:cNvPr>
          <p:cNvGrpSpPr/>
          <p:nvPr/>
        </p:nvGrpSpPr>
        <p:grpSpPr>
          <a:xfrm>
            <a:off x="1629875" y="1966848"/>
            <a:ext cx="9526717" cy="3822417"/>
            <a:chOff x="2333354" y="2507389"/>
            <a:chExt cx="9526717" cy="3822417"/>
          </a:xfrm>
        </p:grpSpPr>
        <p:pic>
          <p:nvPicPr>
            <p:cNvPr id="26" name="Picture 25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EE486F1F-D05C-0907-E89E-36B51A8460E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63222" y="2888025"/>
              <a:ext cx="7302382" cy="3061145"/>
            </a:xfrm>
            <a:prstGeom prst="rect">
              <a:avLst/>
            </a:prstGeom>
          </p:spPr>
        </p:pic>
        <p:sp>
          <p:nvSpPr>
            <p:cNvPr id="6" name="Rounded Rectangle 142">
              <a:extLst>
                <a:ext uri="{FF2B5EF4-FFF2-40B4-BE49-F238E27FC236}">
                  <a16:creationId xmlns:a16="http://schemas.microsoft.com/office/drawing/2014/main" id="{1F1E3C67-B80C-9637-8776-2091A484EEBF}"/>
                </a:ext>
              </a:extLst>
            </p:cNvPr>
            <p:cNvSpPr/>
            <p:nvPr/>
          </p:nvSpPr>
          <p:spPr>
            <a:xfrm>
              <a:off x="6730459" y="4587534"/>
              <a:ext cx="1554480" cy="274637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Formatting options</a:t>
              </a:r>
            </a:p>
          </p:txBody>
        </p:sp>
        <p:sp>
          <p:nvSpPr>
            <p:cNvPr id="7" name="AutoShape 302">
              <a:extLst>
                <a:ext uri="{FF2B5EF4-FFF2-40B4-BE49-F238E27FC236}">
                  <a16:creationId xmlns:a16="http://schemas.microsoft.com/office/drawing/2014/main" id="{961502C6-4B1E-E791-1C35-F94B4EDDA6C9}"/>
                </a:ext>
              </a:extLst>
            </p:cNvPr>
            <p:cNvSpPr>
              <a:spLocks/>
            </p:cNvSpPr>
            <p:nvPr/>
          </p:nvSpPr>
          <p:spPr bwMode="auto">
            <a:xfrm rot="5400000" flipV="1">
              <a:off x="7387277" y="1126603"/>
              <a:ext cx="240845" cy="6615573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" name="Line 315">
              <a:extLst>
                <a:ext uri="{FF2B5EF4-FFF2-40B4-BE49-F238E27FC236}">
                  <a16:creationId xmlns:a16="http://schemas.microsoft.com/office/drawing/2014/main" id="{CDB711DC-4CAE-225D-2F17-5C2A594A63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61714" y="3733374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" name="Rounded Rectangle 142">
              <a:extLst>
                <a:ext uri="{FF2B5EF4-FFF2-40B4-BE49-F238E27FC236}">
                  <a16:creationId xmlns:a16="http://schemas.microsoft.com/office/drawing/2014/main" id="{8C064478-C451-8846-1B62-D8433D2BE1E0}"/>
                </a:ext>
              </a:extLst>
            </p:cNvPr>
            <p:cNvSpPr/>
            <p:nvPr/>
          </p:nvSpPr>
          <p:spPr>
            <a:xfrm>
              <a:off x="2506834" y="3499232"/>
              <a:ext cx="1371600" cy="457200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chemeClr val="bg1"/>
                  </a:solidFill>
                  <a:latin typeface="Calibri"/>
                  <a:cs typeface="Calibri"/>
                </a:rPr>
                <a:t>Add a subject to identify the post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13" name="Line 316">
              <a:extLst>
                <a:ext uri="{FF2B5EF4-FFF2-40B4-BE49-F238E27FC236}">
                  <a16:creationId xmlns:a16="http://schemas.microsoft.com/office/drawing/2014/main" id="{59523E5F-A968-CF11-4C67-9B8CBEF486D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9718635" y="5948084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Line 316">
              <a:extLst>
                <a:ext uri="{FF2B5EF4-FFF2-40B4-BE49-F238E27FC236}">
                  <a16:creationId xmlns:a16="http://schemas.microsoft.com/office/drawing/2014/main" id="{22559FA2-C1AD-FB57-4FE6-AB9ACC45C09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10123498" y="2826396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" name="Rounded Rectangle 142">
              <a:extLst>
                <a:ext uri="{FF2B5EF4-FFF2-40B4-BE49-F238E27FC236}">
                  <a16:creationId xmlns:a16="http://schemas.microsoft.com/office/drawing/2014/main" id="{15887FDF-4DEB-2B2E-0E3C-B2177337514E}"/>
                </a:ext>
              </a:extLst>
            </p:cNvPr>
            <p:cNvSpPr/>
            <p:nvPr/>
          </p:nvSpPr>
          <p:spPr>
            <a:xfrm>
              <a:off x="9961255" y="2507389"/>
              <a:ext cx="822960" cy="274320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Settings</a:t>
              </a:r>
            </a:p>
          </p:txBody>
        </p:sp>
        <p:sp>
          <p:nvSpPr>
            <p:cNvPr id="11" name="Rounded Rectangle 142">
              <a:extLst>
                <a:ext uri="{FF2B5EF4-FFF2-40B4-BE49-F238E27FC236}">
                  <a16:creationId xmlns:a16="http://schemas.microsoft.com/office/drawing/2014/main" id="{31ADD828-177D-7795-5914-8390C9C74A56}"/>
                </a:ext>
              </a:extLst>
            </p:cNvPr>
            <p:cNvSpPr/>
            <p:nvPr/>
          </p:nvSpPr>
          <p:spPr>
            <a:xfrm>
              <a:off x="9419232" y="6055486"/>
              <a:ext cx="1097280" cy="274320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chemeClr val="bg1"/>
                  </a:solidFill>
                  <a:latin typeface="Calibri"/>
                  <a:cs typeface="Calibri"/>
                </a:rPr>
                <a:t>Post type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17" name="Line 315">
              <a:extLst>
                <a:ext uri="{FF2B5EF4-FFF2-40B4-BE49-F238E27FC236}">
                  <a16:creationId xmlns:a16="http://schemas.microsoft.com/office/drawing/2014/main" id="{DDA5F381-8483-025A-06D7-7273D3C859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61714" y="5601166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" name="Rounded Rectangle 142">
              <a:extLst>
                <a:ext uri="{FF2B5EF4-FFF2-40B4-BE49-F238E27FC236}">
                  <a16:creationId xmlns:a16="http://schemas.microsoft.com/office/drawing/2014/main" id="{2996C5F7-EC4F-849B-8BF7-3BF809C6BA7D}"/>
                </a:ext>
              </a:extLst>
            </p:cNvPr>
            <p:cNvSpPr/>
            <p:nvPr/>
          </p:nvSpPr>
          <p:spPr>
            <a:xfrm>
              <a:off x="2333354" y="5457265"/>
              <a:ext cx="1545080" cy="274637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chemeClr val="bg1"/>
                  </a:solidFill>
                  <a:latin typeface="Calibri"/>
                  <a:cs typeface="Calibri"/>
                </a:rPr>
                <a:t> Additional options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2" name="Line 316">
              <a:extLst>
                <a:ext uri="{FF2B5EF4-FFF2-40B4-BE49-F238E27FC236}">
                  <a16:creationId xmlns:a16="http://schemas.microsoft.com/office/drawing/2014/main" id="{4A44E06F-96A6-5694-60DA-FD07D57E5F1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11016366" y="3227397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" name="Rounded Rectangle 142">
              <a:extLst>
                <a:ext uri="{FF2B5EF4-FFF2-40B4-BE49-F238E27FC236}">
                  <a16:creationId xmlns:a16="http://schemas.microsoft.com/office/drawing/2014/main" id="{6148B1FD-3B0C-1570-53F3-31740ACADA45}"/>
                </a:ext>
              </a:extLst>
            </p:cNvPr>
            <p:cNvSpPr/>
            <p:nvPr/>
          </p:nvSpPr>
          <p:spPr>
            <a:xfrm>
              <a:off x="11219991" y="3075634"/>
              <a:ext cx="640080" cy="274320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Close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63456859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56C99-547F-9D1A-E41D-21EC8641D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Replies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8A9232E-B6FD-0A4E-81EE-40326B3B8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37</a:t>
            </a:fld>
            <a:endParaRPr lang="en-US" dirty="0"/>
          </a:p>
        </p:txBody>
      </p:sp>
      <p:sp>
        <p:nvSpPr>
          <p:cNvPr id="19" name="IMAGE_BOUNDING_BOX">
            <a:extLst>
              <a:ext uri="{FF2B5EF4-FFF2-40B4-BE49-F238E27FC236}">
                <a16:creationId xmlns:a16="http://schemas.microsoft.com/office/drawing/2014/main" id="{F8C2A1DD-4FB5-75DF-6D9D-2F5B81F61E54}"/>
              </a:ext>
            </a:extLst>
          </p:cNvPr>
          <p:cNvSpPr/>
          <p:nvPr/>
        </p:nvSpPr>
        <p:spPr>
          <a:xfrm>
            <a:off x="275303" y="2526889"/>
            <a:ext cx="11805433" cy="2175601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96A9F25-353F-23C8-DF02-3F7F826F2EBA}"/>
              </a:ext>
            </a:extLst>
          </p:cNvPr>
          <p:cNvGrpSpPr/>
          <p:nvPr/>
        </p:nvGrpSpPr>
        <p:grpSpPr>
          <a:xfrm>
            <a:off x="1293788" y="2644804"/>
            <a:ext cx="9222724" cy="2057687"/>
            <a:chOff x="850518" y="3843948"/>
            <a:chExt cx="9222724" cy="2057687"/>
          </a:xfrm>
        </p:grpSpPr>
        <p:pic>
          <p:nvPicPr>
            <p:cNvPr id="15" name="Picture 14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E2C26728-5252-B0BA-2797-FCF8A24BC7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18757" y="3843948"/>
              <a:ext cx="7954485" cy="2057687"/>
            </a:xfrm>
            <a:prstGeom prst="rect">
              <a:avLst/>
            </a:prstGeom>
          </p:spPr>
        </p:pic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CF354CEB-032C-7C81-0A4D-B7B1D5F741A0}"/>
                </a:ext>
              </a:extLst>
            </p:cNvPr>
            <p:cNvSpPr/>
            <p:nvPr/>
          </p:nvSpPr>
          <p:spPr>
            <a:xfrm>
              <a:off x="2215875" y="4879391"/>
              <a:ext cx="3142706" cy="567655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3" name="Line 315">
              <a:extLst>
                <a:ext uri="{FF2B5EF4-FFF2-40B4-BE49-F238E27FC236}">
                  <a16:creationId xmlns:a16="http://schemas.microsoft.com/office/drawing/2014/main" id="{9C7000D5-AA8A-1281-505A-0393982346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11322" y="5697973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4" name="Rounded Rectangle 142">
              <a:extLst>
                <a:ext uri="{FF2B5EF4-FFF2-40B4-BE49-F238E27FC236}">
                  <a16:creationId xmlns:a16="http://schemas.microsoft.com/office/drawing/2014/main" id="{E5DF6169-F758-16ED-EDA6-B7285EC0201B}"/>
                </a:ext>
              </a:extLst>
            </p:cNvPr>
            <p:cNvSpPr/>
            <p:nvPr/>
          </p:nvSpPr>
          <p:spPr>
            <a:xfrm>
              <a:off x="850518" y="5560654"/>
              <a:ext cx="1029645" cy="274637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chemeClr val="bg1"/>
                  </a:solidFill>
                  <a:latin typeface="Calibri"/>
                  <a:cs typeface="Calibri"/>
                </a:rPr>
                <a:t>Add a reply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16" name="Line 315">
              <a:extLst>
                <a:ext uri="{FF2B5EF4-FFF2-40B4-BE49-F238E27FC236}">
                  <a16:creationId xmlns:a16="http://schemas.microsoft.com/office/drawing/2014/main" id="{FDD3A33A-9E3E-E443-72EE-A204729EBF8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397910" y="5223654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Rounded Rectangle 142">
              <a:extLst>
                <a:ext uri="{FF2B5EF4-FFF2-40B4-BE49-F238E27FC236}">
                  <a16:creationId xmlns:a16="http://schemas.microsoft.com/office/drawing/2014/main" id="{BBBC70B2-29D9-11BD-D86A-D55FD75DFA99}"/>
                </a:ext>
              </a:extLst>
            </p:cNvPr>
            <p:cNvSpPr/>
            <p:nvPr/>
          </p:nvSpPr>
          <p:spPr>
            <a:xfrm>
              <a:off x="5751688" y="5086335"/>
              <a:ext cx="688623" cy="274637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chemeClr val="bg1"/>
                  </a:solidFill>
                  <a:latin typeface="Calibri"/>
                  <a:cs typeface="Calibri"/>
                </a:rPr>
                <a:t>Reply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20" name="Line 315">
              <a:extLst>
                <a:ext uri="{FF2B5EF4-FFF2-40B4-BE49-F238E27FC236}">
                  <a16:creationId xmlns:a16="http://schemas.microsoft.com/office/drawing/2014/main" id="{A9D4CCB9-664D-B857-50AC-0D4C1EFA47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12649" y="4244355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1" name="Rounded Rectangle 142">
              <a:extLst>
                <a:ext uri="{FF2B5EF4-FFF2-40B4-BE49-F238E27FC236}">
                  <a16:creationId xmlns:a16="http://schemas.microsoft.com/office/drawing/2014/main" id="{0D1524C4-C51E-266B-5E07-392B655739D5}"/>
                </a:ext>
              </a:extLst>
            </p:cNvPr>
            <p:cNvSpPr/>
            <p:nvPr/>
          </p:nvSpPr>
          <p:spPr>
            <a:xfrm>
              <a:off x="850518" y="4107036"/>
              <a:ext cx="1029645" cy="274637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chemeClr val="bg1"/>
                  </a:solidFill>
                  <a:latin typeface="Calibri"/>
                  <a:cs typeface="Calibri"/>
                </a:rPr>
                <a:t>Initial post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02773118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C8DC08-8D5F-337A-4012-E85B57A2D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38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ADCBDD-152E-D667-6C16-DA8AF293D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@mentions</a:t>
            </a:r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FD77CED9-0B42-FF43-751F-E33134DBF20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3721658"/>
            <a:ext cx="4274307" cy="2598931"/>
          </a:xfrm>
        </p:spPr>
        <p:txBody>
          <a:bodyPr/>
          <a:lstStyle/>
          <a:p>
            <a:r>
              <a:rPr lang="en-US" dirty="0"/>
              <a:t>Select the @mention in the </a:t>
            </a:r>
            <a:r>
              <a:rPr lang="en-US" b="1" dirty="0"/>
              <a:t>Activity feed</a:t>
            </a:r>
            <a:r>
              <a:rPr lang="en-US" dirty="0"/>
              <a:t> to view it. </a:t>
            </a:r>
          </a:p>
          <a:p>
            <a:endParaRPr lang="en-US" dirty="0"/>
          </a:p>
          <a:p>
            <a:r>
              <a:rPr lang="en-US" dirty="0"/>
              <a:t>Select </a:t>
            </a:r>
            <a:r>
              <a:rPr lang="en-US" b="1" dirty="0"/>
              <a:t>Go to channel</a:t>
            </a:r>
            <a:r>
              <a:rPr lang="en-US" dirty="0"/>
              <a:t> to view the @mention along with the other channel posts.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4641572-5693-245C-1BE1-0BF214922059}"/>
              </a:ext>
            </a:extLst>
          </p:cNvPr>
          <p:cNvGrpSpPr/>
          <p:nvPr/>
        </p:nvGrpSpPr>
        <p:grpSpPr>
          <a:xfrm>
            <a:off x="229021" y="1066446"/>
            <a:ext cx="11589898" cy="5399938"/>
            <a:chOff x="92344" y="1135270"/>
            <a:chExt cx="11589898" cy="5399938"/>
          </a:xfrm>
        </p:grpSpPr>
        <p:pic>
          <p:nvPicPr>
            <p:cNvPr id="23" name="Picture 22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DEAC2C5D-2D93-CC77-6B8E-DCD8CFAFEC0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2344" y="1272589"/>
              <a:ext cx="7824927" cy="2366340"/>
            </a:xfrm>
            <a:prstGeom prst="rect">
              <a:avLst/>
            </a:prstGeom>
          </p:spPr>
        </p:pic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A74960AA-C19A-0C18-8612-FEEDBD19DACE}"/>
                </a:ext>
              </a:extLst>
            </p:cNvPr>
            <p:cNvSpPr/>
            <p:nvPr/>
          </p:nvSpPr>
          <p:spPr>
            <a:xfrm>
              <a:off x="491082" y="3051963"/>
              <a:ext cx="1737360" cy="548640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pic>
          <p:nvPicPr>
            <p:cNvPr id="20" name="Picture 19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17F5356A-68CF-75E5-2577-E035472AB63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61232" y="2608455"/>
              <a:ext cx="7019000" cy="3926753"/>
            </a:xfrm>
            <a:prstGeom prst="rect">
              <a:avLst/>
            </a:prstGeom>
          </p:spPr>
        </p:pic>
        <p:sp>
          <p:nvSpPr>
            <p:cNvPr id="21" name="Arc 1">
              <a:extLst>
                <a:ext uri="{FF2B5EF4-FFF2-40B4-BE49-F238E27FC236}">
                  <a16:creationId xmlns:a16="http://schemas.microsoft.com/office/drawing/2014/main" id="{B9FDC0C6-B10F-44C8-3368-9EDF29C44E0E}"/>
                </a:ext>
              </a:extLst>
            </p:cNvPr>
            <p:cNvSpPr/>
            <p:nvPr/>
          </p:nvSpPr>
          <p:spPr>
            <a:xfrm rot="513449">
              <a:off x="5770291" y="1642000"/>
              <a:ext cx="1908082" cy="1263001"/>
            </a:xfrm>
            <a:custGeom>
              <a:avLst/>
              <a:gdLst>
                <a:gd name="connsiteX0" fmla="*/ 1597523 w 1716503"/>
                <a:gd name="connsiteY0" fmla="*/ 1795182 h 7297196"/>
                <a:gd name="connsiteX1" fmla="*/ 1716460 w 1716503"/>
                <a:gd name="connsiteY1" fmla="*/ 3611753 h 7297196"/>
                <a:gd name="connsiteX2" fmla="*/ 1635448 w 1716503"/>
                <a:gd name="connsiteY2" fmla="*/ 5196421 h 7297196"/>
                <a:gd name="connsiteX3" fmla="*/ 858252 w 1716503"/>
                <a:gd name="connsiteY3" fmla="*/ 3648598 h 7297196"/>
                <a:gd name="connsiteX4" fmla="*/ 1597523 w 1716503"/>
                <a:gd name="connsiteY4" fmla="*/ 1795182 h 7297196"/>
                <a:gd name="connsiteX0" fmla="*/ 1597523 w 1716503"/>
                <a:gd name="connsiteY0" fmla="*/ 1795182 h 7297196"/>
                <a:gd name="connsiteX1" fmla="*/ 1716460 w 1716503"/>
                <a:gd name="connsiteY1" fmla="*/ 3611753 h 7297196"/>
                <a:gd name="connsiteX2" fmla="*/ 1635448 w 1716503"/>
                <a:gd name="connsiteY2" fmla="*/ 5196421 h 7297196"/>
                <a:gd name="connsiteX0" fmla="*/ 699077 w 818057"/>
                <a:gd name="connsiteY0" fmla="*/ 0 h 3401239"/>
                <a:gd name="connsiteX1" fmla="*/ 818014 w 818057"/>
                <a:gd name="connsiteY1" fmla="*/ 1816571 h 3401239"/>
                <a:gd name="connsiteX2" fmla="*/ 737002 w 818057"/>
                <a:gd name="connsiteY2" fmla="*/ 3401239 h 3401239"/>
                <a:gd name="connsiteX3" fmla="*/ 0 w 818057"/>
                <a:gd name="connsiteY3" fmla="*/ 1823270 h 3401239"/>
                <a:gd name="connsiteX4" fmla="*/ 699077 w 818057"/>
                <a:gd name="connsiteY4" fmla="*/ 0 h 3401239"/>
                <a:gd name="connsiteX0" fmla="*/ 699077 w 818057"/>
                <a:gd name="connsiteY0" fmla="*/ 0 h 3401239"/>
                <a:gd name="connsiteX1" fmla="*/ 818014 w 818057"/>
                <a:gd name="connsiteY1" fmla="*/ 1816571 h 3401239"/>
                <a:gd name="connsiteX2" fmla="*/ 737002 w 818057"/>
                <a:gd name="connsiteY2" fmla="*/ 3401239 h 3401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18057" h="3401239" stroke="0" extrusionOk="0">
                  <a:moveTo>
                    <a:pt x="699077" y="0"/>
                  </a:moveTo>
                  <a:cubicBezTo>
                    <a:pt x="775480" y="550759"/>
                    <a:pt x="816495" y="1177204"/>
                    <a:pt x="818014" y="1816571"/>
                  </a:cubicBezTo>
                  <a:cubicBezTo>
                    <a:pt x="819314" y="2363941"/>
                    <a:pt x="791627" y="2905539"/>
                    <a:pt x="737002" y="3401239"/>
                  </a:cubicBezTo>
                  <a:lnTo>
                    <a:pt x="0" y="1823270"/>
                  </a:lnTo>
                  <a:cubicBezTo>
                    <a:pt x="246424" y="1205465"/>
                    <a:pt x="452653" y="617805"/>
                    <a:pt x="699077" y="0"/>
                  </a:cubicBezTo>
                  <a:close/>
                </a:path>
                <a:path w="818057" h="3401239" fill="none">
                  <a:moveTo>
                    <a:pt x="699077" y="0"/>
                  </a:moveTo>
                  <a:cubicBezTo>
                    <a:pt x="775480" y="550759"/>
                    <a:pt x="816495" y="1177204"/>
                    <a:pt x="818014" y="1816571"/>
                  </a:cubicBezTo>
                  <a:cubicBezTo>
                    <a:pt x="819314" y="2363941"/>
                    <a:pt x="791627" y="2905539"/>
                    <a:pt x="737002" y="3401239"/>
                  </a:cubicBezTo>
                </a:path>
              </a:pathLst>
            </a:custGeom>
            <a:ln w="57150">
              <a:solidFill>
                <a:schemeClr val="tx1">
                  <a:alpha val="25000"/>
                </a:schemeClr>
              </a:solidFill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Line 316">
              <a:extLst>
                <a:ext uri="{FF2B5EF4-FFF2-40B4-BE49-F238E27FC236}">
                  <a16:creationId xmlns:a16="http://schemas.microsoft.com/office/drawing/2014/main" id="{E1CC2B25-31ED-32FA-48D0-3626FAEABC4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11025291" y="3907662"/>
              <a:ext cx="27432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4" name="Rounded Rectangle 142">
              <a:extLst>
                <a:ext uri="{FF2B5EF4-FFF2-40B4-BE49-F238E27FC236}">
                  <a16:creationId xmlns:a16="http://schemas.microsoft.com/office/drawing/2014/main" id="{55D98FBD-5054-4E89-860F-3F317F62BA35}"/>
                </a:ext>
              </a:extLst>
            </p:cNvPr>
            <p:cNvSpPr/>
            <p:nvPr/>
          </p:nvSpPr>
          <p:spPr>
            <a:xfrm>
              <a:off x="10630682" y="3602211"/>
              <a:ext cx="1051560" cy="274637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chemeClr val="bg1"/>
                  </a:solidFill>
                  <a:latin typeface="Calibri"/>
                  <a:cs typeface="Calibri"/>
                </a:rPr>
                <a:t>Notification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F4DF266E-71A0-5B19-40F8-1512AFE34570}"/>
                </a:ext>
              </a:extLst>
            </p:cNvPr>
            <p:cNvSpPr/>
            <p:nvPr/>
          </p:nvSpPr>
          <p:spPr>
            <a:xfrm>
              <a:off x="7216275" y="4261494"/>
              <a:ext cx="381851" cy="182880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2" name="Line 315">
              <a:extLst>
                <a:ext uri="{FF2B5EF4-FFF2-40B4-BE49-F238E27FC236}">
                  <a16:creationId xmlns:a16="http://schemas.microsoft.com/office/drawing/2014/main" id="{D9EC3E3C-F229-0164-439C-69F8A2B019C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56087" y="4369796"/>
              <a:ext cx="460188" cy="12068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" name="Rounded Rectangle 142">
              <a:extLst>
                <a:ext uri="{FF2B5EF4-FFF2-40B4-BE49-F238E27FC236}">
                  <a16:creationId xmlns:a16="http://schemas.microsoft.com/office/drawing/2014/main" id="{02A3938F-1B08-C8B3-3D7D-AD74087BBF2B}"/>
                </a:ext>
              </a:extLst>
            </p:cNvPr>
            <p:cNvSpPr/>
            <p:nvPr/>
          </p:nvSpPr>
          <p:spPr>
            <a:xfrm>
              <a:off x="4992294" y="4369796"/>
              <a:ext cx="1920240" cy="274637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chemeClr val="bg1"/>
                  </a:solidFill>
                  <a:latin typeface="Calibri"/>
                  <a:cs typeface="Calibri"/>
                </a:rPr>
                <a:t>Receiving an @mention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72CD5D45-698A-33DA-B05D-9D9C86ABBC96}"/>
                </a:ext>
              </a:extLst>
            </p:cNvPr>
            <p:cNvSpPr/>
            <p:nvPr/>
          </p:nvSpPr>
          <p:spPr>
            <a:xfrm>
              <a:off x="7216275" y="5488581"/>
              <a:ext cx="384048" cy="182880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9" name="Line 315">
              <a:extLst>
                <a:ext uri="{FF2B5EF4-FFF2-40B4-BE49-F238E27FC236}">
                  <a16:creationId xmlns:a16="http://schemas.microsoft.com/office/drawing/2014/main" id="{AF29652D-4650-403A-C83D-8C1575D9B58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20737" y="5573114"/>
              <a:ext cx="469972" cy="864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" name="Rounded Rectangle 142">
              <a:extLst>
                <a:ext uri="{FF2B5EF4-FFF2-40B4-BE49-F238E27FC236}">
                  <a16:creationId xmlns:a16="http://schemas.microsoft.com/office/drawing/2014/main" id="{1E35646B-BC15-A933-83D7-DC47C1D9C7E0}"/>
                </a:ext>
              </a:extLst>
            </p:cNvPr>
            <p:cNvSpPr/>
            <p:nvPr/>
          </p:nvSpPr>
          <p:spPr>
            <a:xfrm>
              <a:off x="5176335" y="5430182"/>
              <a:ext cx="1796952" cy="274637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chemeClr val="bg1"/>
                  </a:solidFill>
                  <a:latin typeface="Calibri"/>
                  <a:cs typeface="Calibri"/>
                </a:rPr>
                <a:t>Sending an @mention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26" name="Rounded Rectangle 142">
              <a:extLst>
                <a:ext uri="{FF2B5EF4-FFF2-40B4-BE49-F238E27FC236}">
                  <a16:creationId xmlns:a16="http://schemas.microsoft.com/office/drawing/2014/main" id="{24130077-B1A6-B24D-AE1A-F7D38053E782}"/>
                </a:ext>
              </a:extLst>
            </p:cNvPr>
            <p:cNvSpPr/>
            <p:nvPr/>
          </p:nvSpPr>
          <p:spPr>
            <a:xfrm>
              <a:off x="491082" y="1135270"/>
              <a:ext cx="1097280" cy="274637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chemeClr val="bg1"/>
                  </a:solidFill>
                  <a:latin typeface="Calibri"/>
                  <a:cs typeface="Calibri"/>
                </a:rPr>
                <a:t>Activity feed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031E7A79-4E06-0E83-5EFD-CC9F3A9D8B0F}"/>
                </a:ext>
              </a:extLst>
            </p:cNvPr>
            <p:cNvSpPr/>
            <p:nvPr/>
          </p:nvSpPr>
          <p:spPr>
            <a:xfrm>
              <a:off x="6862623" y="1628200"/>
              <a:ext cx="642930" cy="194506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29" name="Rounded Rectangle 142">
              <a:extLst>
                <a:ext uri="{FF2B5EF4-FFF2-40B4-BE49-F238E27FC236}">
                  <a16:creationId xmlns:a16="http://schemas.microsoft.com/office/drawing/2014/main" id="{D30A36CB-0278-C1F6-9688-2308C847EC47}"/>
                </a:ext>
              </a:extLst>
            </p:cNvPr>
            <p:cNvSpPr/>
            <p:nvPr/>
          </p:nvSpPr>
          <p:spPr>
            <a:xfrm>
              <a:off x="5044853" y="2479021"/>
              <a:ext cx="1280160" cy="274637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chemeClr val="bg1"/>
                  </a:solidFill>
                  <a:latin typeface="Calibri"/>
                  <a:cs typeface="Calibri"/>
                </a:rPr>
                <a:t>Team channel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74718772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A77A204-844B-226A-AB63-5E6A62CA8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39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60E74D-1AEF-FA58-D5B2-A630FF4EF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More Options Menu</a:t>
            </a:r>
          </a:p>
        </p:txBody>
      </p:sp>
      <p:sp>
        <p:nvSpPr>
          <p:cNvPr id="11" name="IMAGE_BOUNDING_BOX">
            <a:extLst>
              <a:ext uri="{FF2B5EF4-FFF2-40B4-BE49-F238E27FC236}">
                <a16:creationId xmlns:a16="http://schemas.microsoft.com/office/drawing/2014/main" id="{1101040E-D226-EFD0-B3F0-7B3C6D9F3904}"/>
              </a:ext>
            </a:extLst>
          </p:cNvPr>
          <p:cNvSpPr/>
          <p:nvPr/>
        </p:nvSpPr>
        <p:spPr>
          <a:xfrm>
            <a:off x="708462" y="1233515"/>
            <a:ext cx="10821698" cy="4263643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75F2DA-D1A1-D53E-4A39-B563401F017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Select </a:t>
            </a:r>
            <a:r>
              <a:rPr lang="en-US" b="1" dirty="0"/>
              <a:t>More options</a:t>
            </a:r>
            <a:r>
              <a:rPr lang="en-US" dirty="0"/>
              <a:t> or right-click the team name, such as Travel Agents. </a:t>
            </a:r>
          </a:p>
          <a:p>
            <a:r>
              <a:rPr lang="en-US" dirty="0"/>
              <a:t>By default, all team members can access most of these team options.</a:t>
            </a:r>
          </a:p>
          <a:p>
            <a:pPr lvl="1"/>
            <a:r>
              <a:rPr lang="en-US" dirty="0"/>
              <a:t>Hide/show team, add new members, leave team, etc.</a:t>
            </a:r>
          </a:p>
          <a:p>
            <a:r>
              <a:rPr lang="en-US" dirty="0"/>
              <a:t>Only the team owner can delete the team.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904E4B2-1E96-EB8C-58B9-9FFE923018D0}"/>
              </a:ext>
            </a:extLst>
          </p:cNvPr>
          <p:cNvGrpSpPr/>
          <p:nvPr/>
        </p:nvGrpSpPr>
        <p:grpSpPr>
          <a:xfrm>
            <a:off x="7744345" y="1233515"/>
            <a:ext cx="4090616" cy="5149516"/>
            <a:chOff x="7659696" y="1360842"/>
            <a:chExt cx="4090616" cy="514951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7755C1F-D616-1007-EBB7-2621C7261127}"/>
                </a:ext>
              </a:extLst>
            </p:cNvPr>
            <p:cNvGrpSpPr/>
            <p:nvPr/>
          </p:nvGrpSpPr>
          <p:grpSpPr>
            <a:xfrm>
              <a:off x="7659696" y="1360842"/>
              <a:ext cx="2744708" cy="5149516"/>
              <a:chOff x="8238815" y="1233515"/>
              <a:chExt cx="2744708" cy="5149516"/>
            </a:xfrm>
          </p:grpSpPr>
          <p:pic>
            <p:nvPicPr>
              <p:cNvPr id="10" name="Picture 9" descr="A screenshot of a computer&#10;&#10;Description automatically generated">
                <a:extLst>
                  <a:ext uri="{FF2B5EF4-FFF2-40B4-BE49-F238E27FC236}">
                    <a16:creationId xmlns:a16="http://schemas.microsoft.com/office/drawing/2014/main" id="{58922B42-75DA-5D70-935E-A5E1FEC3AA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238815" y="1233515"/>
                <a:ext cx="2744708" cy="5149516"/>
              </a:xfrm>
              <a:prstGeom prst="rect">
                <a:avLst/>
              </a:prstGeom>
            </p:spPr>
          </p:pic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2E143161-F5B2-7D16-FDBF-B02168BCEC69}"/>
                  </a:ext>
                </a:extLst>
              </p:cNvPr>
              <p:cNvSpPr/>
              <p:nvPr/>
            </p:nvSpPr>
            <p:spPr>
              <a:xfrm>
                <a:off x="10462722" y="3055252"/>
                <a:ext cx="363793" cy="265471"/>
              </a:xfrm>
              <a:prstGeom prst="roundRect">
                <a:avLst/>
              </a:prstGeom>
              <a:noFill/>
              <a:ln w="28575" cap="flat" cmpd="sng" algn="ctr">
                <a:solidFill>
                  <a:srgbClr val="E62428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</p:grpSp>
        <p:sp>
          <p:nvSpPr>
            <p:cNvPr id="5" name="Line 315">
              <a:extLst>
                <a:ext uri="{FF2B5EF4-FFF2-40B4-BE49-F238E27FC236}">
                  <a16:creationId xmlns:a16="http://schemas.microsoft.com/office/drawing/2014/main" id="{D117E17C-5285-236A-A987-F125B2C84EA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282538" y="3296471"/>
              <a:ext cx="578639" cy="61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" name="Rounded Rectangle 142">
              <a:extLst>
                <a:ext uri="{FF2B5EF4-FFF2-40B4-BE49-F238E27FC236}">
                  <a16:creationId xmlns:a16="http://schemas.microsoft.com/office/drawing/2014/main" id="{AA25EB08-DC52-0A3A-BF86-ED00E8973955}"/>
                </a:ext>
              </a:extLst>
            </p:cNvPr>
            <p:cNvSpPr/>
            <p:nvPr/>
          </p:nvSpPr>
          <p:spPr>
            <a:xfrm>
              <a:off x="10561592" y="3159765"/>
              <a:ext cx="1188720" cy="274637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chemeClr val="bg1"/>
                  </a:solidFill>
                  <a:latin typeface="Calibri"/>
                  <a:cs typeface="Calibri"/>
                </a:rPr>
                <a:t>More options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830737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09C799F-F888-B32F-3AC6-662CF3612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111BCB6-5457-26A2-49A6-1FF0CE357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Microsoft Teams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3C830B-5973-F65E-53B3-AEDFBB8662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Microsoft Teams</a:t>
            </a:r>
            <a:r>
              <a:rPr lang="en-US" dirty="0"/>
              <a:t>: The core communication and collaboration app that is part of the Microsoft 365 suite.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B00F32-6A3B-7DC3-E343-AE3E046EF79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Supports instant messages, calls, meetings, and file sharing.</a:t>
            </a:r>
          </a:p>
          <a:p>
            <a:r>
              <a:rPr lang="en-US" dirty="0"/>
              <a:t>Can also act as a hub for other Microsoft 365 apps and third-party tools.</a:t>
            </a:r>
          </a:p>
          <a:p>
            <a:r>
              <a:rPr lang="en-US" dirty="0"/>
              <a:t>Unlike SharePoint, communication and collaboration is integrated seamlessly into Teams.</a:t>
            </a:r>
          </a:p>
          <a:p>
            <a:r>
              <a:rPr lang="en-US" dirty="0"/>
              <a:t>Provides a centralized environment for communication and collaboration.</a:t>
            </a:r>
          </a:p>
          <a:p>
            <a:r>
              <a:rPr lang="en-US" dirty="0"/>
              <a:t>There are two types of conversations in Teams: </a:t>
            </a:r>
          </a:p>
          <a:p>
            <a:pPr lvl="1"/>
            <a:r>
              <a:rPr lang="en-US" b="1" dirty="0"/>
              <a:t>Public</a:t>
            </a:r>
            <a:r>
              <a:rPr lang="en-US" dirty="0"/>
              <a:t>: Conversations in a team channel are visible to all channel members.</a:t>
            </a:r>
          </a:p>
          <a:p>
            <a:pPr lvl="1"/>
            <a:r>
              <a:rPr lang="en-US" b="1" dirty="0"/>
              <a:t>Private</a:t>
            </a:r>
            <a:r>
              <a:rPr lang="en-US" dirty="0"/>
              <a:t>: Conversations in Chat are only visible to the selected individual or group of people.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647825A5-EF39-FCF6-4EFB-FEC6D57432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069686" y="4267200"/>
            <a:ext cx="2207914" cy="2053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39649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ADA2E35-0ABB-B26A-AC42-30E43A714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97F7EF-A9C1-F490-1288-D845AF0B3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Discover Feed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01EC415-40C5-9572-5F24-72275032F1B9}"/>
              </a:ext>
            </a:extLst>
          </p:cNvPr>
          <p:cNvGrpSpPr/>
          <p:nvPr/>
        </p:nvGrpSpPr>
        <p:grpSpPr>
          <a:xfrm>
            <a:off x="873407" y="1127578"/>
            <a:ext cx="10608962" cy="5342437"/>
            <a:chOff x="1378162" y="1285598"/>
            <a:chExt cx="10608962" cy="5342437"/>
          </a:xfrm>
        </p:grpSpPr>
        <p:pic>
          <p:nvPicPr>
            <p:cNvPr id="5" name="Picture 4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E62D908E-E663-FCBD-2273-93AEB6AE5BF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78162" y="1285598"/>
              <a:ext cx="9435677" cy="4993333"/>
            </a:xfrm>
            <a:prstGeom prst="rect">
              <a:avLst/>
            </a:prstGeom>
          </p:spPr>
        </p:pic>
        <p:pic>
          <p:nvPicPr>
            <p:cNvPr id="8" name="Picture 7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C060CBD3-5331-A200-0BC6-90A7E3ADEB3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985247" y="3815862"/>
              <a:ext cx="2217730" cy="2812173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F83F3DE-3490-8AC2-F03B-0742624B3A76}"/>
                </a:ext>
              </a:extLst>
            </p:cNvPr>
            <p:cNvSpPr/>
            <p:nvPr/>
          </p:nvSpPr>
          <p:spPr>
            <a:xfrm>
              <a:off x="9871587" y="3815862"/>
              <a:ext cx="331390" cy="244861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0" name="Line 315">
              <a:extLst>
                <a:ext uri="{FF2B5EF4-FFF2-40B4-BE49-F238E27FC236}">
                  <a16:creationId xmlns:a16="http://schemas.microsoft.com/office/drawing/2014/main" id="{3AACA0B1-760C-36C1-6D00-146263A93A5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245030" y="3942736"/>
              <a:ext cx="578639" cy="61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" name="Rounded Rectangle 142">
              <a:extLst>
                <a:ext uri="{FF2B5EF4-FFF2-40B4-BE49-F238E27FC236}">
                  <a16:creationId xmlns:a16="http://schemas.microsoft.com/office/drawing/2014/main" id="{D42F6D0E-20A7-8A78-343F-A2EBE4386C3D}"/>
                </a:ext>
              </a:extLst>
            </p:cNvPr>
            <p:cNvSpPr/>
            <p:nvPr/>
          </p:nvSpPr>
          <p:spPr>
            <a:xfrm>
              <a:off x="10524084" y="3806030"/>
              <a:ext cx="1188720" cy="274637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chemeClr val="bg1"/>
                  </a:solidFill>
                  <a:latin typeface="Calibri"/>
                  <a:cs typeface="Calibri"/>
                </a:rPr>
                <a:t>More options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12" name="Line 315">
              <a:extLst>
                <a:ext uri="{FF2B5EF4-FFF2-40B4-BE49-F238E27FC236}">
                  <a16:creationId xmlns:a16="http://schemas.microsoft.com/office/drawing/2014/main" id="{8827300C-F642-866D-374F-215E5CE2756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144180" y="2222105"/>
              <a:ext cx="578639" cy="61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" name="Rounded Rectangle 142">
              <a:extLst>
                <a:ext uri="{FF2B5EF4-FFF2-40B4-BE49-F238E27FC236}">
                  <a16:creationId xmlns:a16="http://schemas.microsoft.com/office/drawing/2014/main" id="{38183ED7-EE21-2F7E-ABF3-B8759901434B}"/>
                </a:ext>
              </a:extLst>
            </p:cNvPr>
            <p:cNvSpPr/>
            <p:nvPr/>
          </p:nvSpPr>
          <p:spPr>
            <a:xfrm>
              <a:off x="10524084" y="1993505"/>
              <a:ext cx="1463040" cy="457200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Answer to indicate interest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8569596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FF2DE-E2EC-8928-2E83-F7533D5E6F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 Search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0849B6-9FE5-A691-32E2-BF8C4F8A5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41</a:t>
            </a:fld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B62AB6B-6A77-59DD-F5B0-E2158601FDB7}"/>
              </a:ext>
            </a:extLst>
          </p:cNvPr>
          <p:cNvGrpSpPr/>
          <p:nvPr/>
        </p:nvGrpSpPr>
        <p:grpSpPr>
          <a:xfrm>
            <a:off x="846539" y="1313493"/>
            <a:ext cx="10498923" cy="4994510"/>
            <a:chOff x="934913" y="1313493"/>
            <a:chExt cx="10498923" cy="4994510"/>
          </a:xfrm>
        </p:grpSpPr>
        <p:pic>
          <p:nvPicPr>
            <p:cNvPr id="18" name="Picture 17" descr="A screenshot of a chat&#10;&#10;Description automatically generated">
              <a:extLst>
                <a:ext uri="{FF2B5EF4-FFF2-40B4-BE49-F238E27FC236}">
                  <a16:creationId xmlns:a16="http://schemas.microsoft.com/office/drawing/2014/main" id="{14ED45C3-BBDE-09FA-FB21-6F2114859BB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76649" y="2192053"/>
              <a:ext cx="7357187" cy="4115950"/>
            </a:xfrm>
            <a:prstGeom prst="rect">
              <a:avLst/>
            </a:prstGeom>
          </p:spPr>
        </p:pic>
        <p:sp>
          <p:nvSpPr>
            <p:cNvPr id="8" name="Rounded Rectangle 143">
              <a:extLst>
                <a:ext uri="{FF2B5EF4-FFF2-40B4-BE49-F238E27FC236}">
                  <a16:creationId xmlns:a16="http://schemas.microsoft.com/office/drawing/2014/main" id="{06391A06-6BFA-6CA4-1678-0F185A990E51}"/>
                </a:ext>
              </a:extLst>
            </p:cNvPr>
            <p:cNvSpPr/>
            <p:nvPr/>
          </p:nvSpPr>
          <p:spPr>
            <a:xfrm>
              <a:off x="1180955" y="1313493"/>
              <a:ext cx="219456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Type the search keyword</a:t>
              </a:r>
            </a:p>
          </p:txBody>
        </p:sp>
        <p:sp>
          <p:nvSpPr>
            <p:cNvPr id="12" name="AutoShape 303">
              <a:extLst>
                <a:ext uri="{FF2B5EF4-FFF2-40B4-BE49-F238E27FC236}">
                  <a16:creationId xmlns:a16="http://schemas.microsoft.com/office/drawing/2014/main" id="{659196F6-93CC-1E83-C98B-41F0A089A750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7400938" y="1076873"/>
              <a:ext cx="174625" cy="3626138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" name="Rounded Rectangle 143">
              <a:extLst>
                <a:ext uri="{FF2B5EF4-FFF2-40B4-BE49-F238E27FC236}">
                  <a16:creationId xmlns:a16="http://schemas.microsoft.com/office/drawing/2014/main" id="{A232E482-438B-C14C-8F54-0915B1AE00FD}"/>
                </a:ext>
              </a:extLst>
            </p:cNvPr>
            <p:cNvSpPr/>
            <p:nvPr/>
          </p:nvSpPr>
          <p:spPr>
            <a:xfrm>
              <a:off x="6939610" y="2977255"/>
              <a:ext cx="109728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Results tabs</a:t>
              </a:r>
            </a:p>
          </p:txBody>
        </p:sp>
        <p:pic>
          <p:nvPicPr>
            <p:cNvPr id="11" name="Picture 10" descr="A screenshot of a chat box&#10;&#10;Description automatically generated">
              <a:extLst>
                <a:ext uri="{FF2B5EF4-FFF2-40B4-BE49-F238E27FC236}">
                  <a16:creationId xmlns:a16="http://schemas.microsoft.com/office/drawing/2014/main" id="{1BD542B0-26EE-2A48-28E8-B16E1BDC11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34913" y="1633933"/>
              <a:ext cx="2686644" cy="1343322"/>
            </a:xfrm>
            <a:prstGeom prst="rect">
              <a:avLst/>
            </a:prstGeom>
          </p:spPr>
        </p:pic>
        <p:sp>
          <p:nvSpPr>
            <p:cNvPr id="19" name="Rounded Rectangle 143">
              <a:extLst>
                <a:ext uri="{FF2B5EF4-FFF2-40B4-BE49-F238E27FC236}">
                  <a16:creationId xmlns:a16="http://schemas.microsoft.com/office/drawing/2014/main" id="{93B1D83E-EDCB-2C4F-6773-9B8E3D4264D3}"/>
                </a:ext>
              </a:extLst>
            </p:cNvPr>
            <p:cNvSpPr/>
            <p:nvPr/>
          </p:nvSpPr>
          <p:spPr>
            <a:xfrm>
              <a:off x="6657962" y="1909576"/>
              <a:ext cx="219456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Search results</a:t>
              </a:r>
            </a:p>
          </p:txBody>
        </p:sp>
        <p:sp>
          <p:nvSpPr>
            <p:cNvPr id="21" name="Arc 1">
              <a:extLst>
                <a:ext uri="{FF2B5EF4-FFF2-40B4-BE49-F238E27FC236}">
                  <a16:creationId xmlns:a16="http://schemas.microsoft.com/office/drawing/2014/main" id="{3611E81B-A871-765B-2115-1A4CAB34475D}"/>
                </a:ext>
              </a:extLst>
            </p:cNvPr>
            <p:cNvSpPr/>
            <p:nvPr/>
          </p:nvSpPr>
          <p:spPr>
            <a:xfrm rot="15848476">
              <a:off x="2359197" y="2706498"/>
              <a:ext cx="3641724" cy="2348496"/>
            </a:xfrm>
            <a:custGeom>
              <a:avLst/>
              <a:gdLst>
                <a:gd name="connsiteX0" fmla="*/ 1597523 w 1716503"/>
                <a:gd name="connsiteY0" fmla="*/ 1795182 h 7297196"/>
                <a:gd name="connsiteX1" fmla="*/ 1716460 w 1716503"/>
                <a:gd name="connsiteY1" fmla="*/ 3611753 h 7297196"/>
                <a:gd name="connsiteX2" fmla="*/ 1635448 w 1716503"/>
                <a:gd name="connsiteY2" fmla="*/ 5196421 h 7297196"/>
                <a:gd name="connsiteX3" fmla="*/ 858252 w 1716503"/>
                <a:gd name="connsiteY3" fmla="*/ 3648598 h 7297196"/>
                <a:gd name="connsiteX4" fmla="*/ 1597523 w 1716503"/>
                <a:gd name="connsiteY4" fmla="*/ 1795182 h 7297196"/>
                <a:gd name="connsiteX0" fmla="*/ 1597523 w 1716503"/>
                <a:gd name="connsiteY0" fmla="*/ 1795182 h 7297196"/>
                <a:gd name="connsiteX1" fmla="*/ 1716460 w 1716503"/>
                <a:gd name="connsiteY1" fmla="*/ 3611753 h 7297196"/>
                <a:gd name="connsiteX2" fmla="*/ 1635448 w 1716503"/>
                <a:gd name="connsiteY2" fmla="*/ 5196421 h 7297196"/>
                <a:gd name="connsiteX0" fmla="*/ 699077 w 818057"/>
                <a:gd name="connsiteY0" fmla="*/ 0 h 3401239"/>
                <a:gd name="connsiteX1" fmla="*/ 818014 w 818057"/>
                <a:gd name="connsiteY1" fmla="*/ 1816571 h 3401239"/>
                <a:gd name="connsiteX2" fmla="*/ 737002 w 818057"/>
                <a:gd name="connsiteY2" fmla="*/ 3401239 h 3401239"/>
                <a:gd name="connsiteX3" fmla="*/ 0 w 818057"/>
                <a:gd name="connsiteY3" fmla="*/ 1823270 h 3401239"/>
                <a:gd name="connsiteX4" fmla="*/ 699077 w 818057"/>
                <a:gd name="connsiteY4" fmla="*/ 0 h 3401239"/>
                <a:gd name="connsiteX0" fmla="*/ 699077 w 818057"/>
                <a:gd name="connsiteY0" fmla="*/ 0 h 3401239"/>
                <a:gd name="connsiteX1" fmla="*/ 818014 w 818057"/>
                <a:gd name="connsiteY1" fmla="*/ 1816571 h 3401239"/>
                <a:gd name="connsiteX2" fmla="*/ 737002 w 818057"/>
                <a:gd name="connsiteY2" fmla="*/ 3401239 h 3401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18057" h="3401239" stroke="0" extrusionOk="0">
                  <a:moveTo>
                    <a:pt x="699077" y="0"/>
                  </a:moveTo>
                  <a:cubicBezTo>
                    <a:pt x="775480" y="550759"/>
                    <a:pt x="816495" y="1177204"/>
                    <a:pt x="818014" y="1816571"/>
                  </a:cubicBezTo>
                  <a:cubicBezTo>
                    <a:pt x="819314" y="2363941"/>
                    <a:pt x="791627" y="2905539"/>
                    <a:pt x="737002" y="3401239"/>
                  </a:cubicBezTo>
                  <a:lnTo>
                    <a:pt x="0" y="1823270"/>
                  </a:lnTo>
                  <a:cubicBezTo>
                    <a:pt x="246424" y="1205465"/>
                    <a:pt x="452653" y="617805"/>
                    <a:pt x="699077" y="0"/>
                  </a:cubicBezTo>
                  <a:close/>
                </a:path>
                <a:path w="818057" h="3401239" fill="none">
                  <a:moveTo>
                    <a:pt x="699077" y="0"/>
                  </a:moveTo>
                  <a:cubicBezTo>
                    <a:pt x="775480" y="550759"/>
                    <a:pt x="816495" y="1177204"/>
                    <a:pt x="818014" y="1816571"/>
                  </a:cubicBezTo>
                  <a:cubicBezTo>
                    <a:pt x="819314" y="2363941"/>
                    <a:pt x="791627" y="2905539"/>
                    <a:pt x="737002" y="3401239"/>
                  </a:cubicBezTo>
                </a:path>
              </a:pathLst>
            </a:custGeom>
            <a:ln w="57150">
              <a:solidFill>
                <a:schemeClr val="tx1">
                  <a:alpha val="25000"/>
                </a:schemeClr>
              </a:solidFill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06860623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FF2DE-E2EC-8928-2E83-F7533D5E6F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Channel Search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0849B6-9FE5-A691-32E2-BF8C4F8A5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42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2B418D5-9A4B-345B-7A12-721DE70C072B}"/>
              </a:ext>
            </a:extLst>
          </p:cNvPr>
          <p:cNvGrpSpPr/>
          <p:nvPr/>
        </p:nvGrpSpPr>
        <p:grpSpPr>
          <a:xfrm>
            <a:off x="1528125" y="1334355"/>
            <a:ext cx="9135750" cy="4834612"/>
            <a:chOff x="1528125" y="1334355"/>
            <a:chExt cx="9135750" cy="4834612"/>
          </a:xfrm>
        </p:grpSpPr>
        <p:pic>
          <p:nvPicPr>
            <p:cNvPr id="6" name="Picture 5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16ED58A1-937E-39AA-83F9-52F7695273B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28125" y="1334355"/>
              <a:ext cx="9135750" cy="4834612"/>
            </a:xfrm>
            <a:prstGeom prst="rect">
              <a:avLst/>
            </a:prstGeom>
          </p:spPr>
        </p:pic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B23E116B-997A-6A6C-0A50-52B41D3BBB2F}"/>
                </a:ext>
              </a:extLst>
            </p:cNvPr>
            <p:cNvSpPr/>
            <p:nvPr/>
          </p:nvSpPr>
          <p:spPr>
            <a:xfrm>
              <a:off x="9094112" y="1903241"/>
              <a:ext cx="1155257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Search pane</a:t>
              </a:r>
            </a:p>
          </p:txBody>
        </p:sp>
        <p:sp>
          <p:nvSpPr>
            <p:cNvPr id="16" name="AutoShape 303">
              <a:extLst>
                <a:ext uri="{FF2B5EF4-FFF2-40B4-BE49-F238E27FC236}">
                  <a16:creationId xmlns:a16="http://schemas.microsoft.com/office/drawing/2014/main" id="{237F30F0-714C-AB06-B017-5997F78ECB7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363544" y="2738437"/>
              <a:ext cx="174625" cy="1381125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Rounded Rectangle 143">
              <a:extLst>
                <a:ext uri="{FF2B5EF4-FFF2-40B4-BE49-F238E27FC236}">
                  <a16:creationId xmlns:a16="http://schemas.microsoft.com/office/drawing/2014/main" id="{AC2070D1-6A5D-7103-F5AB-55CCC3952149}"/>
                </a:ext>
              </a:extLst>
            </p:cNvPr>
            <p:cNvSpPr/>
            <p:nvPr/>
          </p:nvSpPr>
          <p:spPr>
            <a:xfrm>
              <a:off x="7632024" y="3290151"/>
              <a:ext cx="73152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Results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56654447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2B61C7E-8916-E678-510A-0AF09DC34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Channel Details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CC30C79-DE1D-F691-1041-40463EE64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3" name="IMAGE_BOUNDING_BOX">
            <a:extLst>
              <a:ext uri="{FF2B5EF4-FFF2-40B4-BE49-F238E27FC236}">
                <a16:creationId xmlns:a16="http://schemas.microsoft.com/office/drawing/2014/main" id="{3D343145-BF36-8065-D011-9EDC3246DA4F}"/>
              </a:ext>
            </a:extLst>
          </p:cNvPr>
          <p:cNvSpPr/>
          <p:nvPr/>
        </p:nvSpPr>
        <p:spPr>
          <a:xfrm>
            <a:off x="304800" y="1356852"/>
            <a:ext cx="10363200" cy="4680154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C5CC030-C149-0EF0-001A-BBF808CE173C}"/>
              </a:ext>
            </a:extLst>
          </p:cNvPr>
          <p:cNvGrpSpPr/>
          <p:nvPr/>
        </p:nvGrpSpPr>
        <p:grpSpPr>
          <a:xfrm>
            <a:off x="2869493" y="1283844"/>
            <a:ext cx="6453014" cy="4753162"/>
            <a:chOff x="2031782" y="1283844"/>
            <a:chExt cx="6453014" cy="4753162"/>
          </a:xfrm>
        </p:grpSpPr>
        <p:pic>
          <p:nvPicPr>
            <p:cNvPr id="12" name="Picture 11" descr="A screenshot of a video chat&#10;&#10;Description automatically generated">
              <a:extLst>
                <a:ext uri="{FF2B5EF4-FFF2-40B4-BE49-F238E27FC236}">
                  <a16:creationId xmlns:a16="http://schemas.microsoft.com/office/drawing/2014/main" id="{F1489DA8-0D3A-81F9-0621-96F5876F0AD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10020" y="1283844"/>
              <a:ext cx="2599259" cy="4753162"/>
            </a:xfrm>
            <a:prstGeom prst="rect">
              <a:avLst/>
            </a:prstGeom>
          </p:spPr>
        </p:pic>
        <p:sp>
          <p:nvSpPr>
            <p:cNvPr id="6" name="Line 313">
              <a:extLst>
                <a:ext uri="{FF2B5EF4-FFF2-40B4-BE49-F238E27FC236}">
                  <a16:creationId xmlns:a16="http://schemas.microsoft.com/office/drawing/2014/main" id="{B8AC9674-C79E-C85F-8F1C-F390FD3BE2EA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5863077" y="1887818"/>
              <a:ext cx="488561" cy="1370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" name="Rounded Rectangle 143">
              <a:extLst>
                <a:ext uri="{FF2B5EF4-FFF2-40B4-BE49-F238E27FC236}">
                  <a16:creationId xmlns:a16="http://schemas.microsoft.com/office/drawing/2014/main" id="{B87DE6EF-4DC2-D05B-2453-BAFB2587E2AF}"/>
                </a:ext>
              </a:extLst>
            </p:cNvPr>
            <p:cNvSpPr/>
            <p:nvPr/>
          </p:nvSpPr>
          <p:spPr>
            <a:xfrm>
              <a:off x="6107356" y="1757512"/>
              <a:ext cx="237744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Open/Close channel details</a:t>
              </a:r>
            </a:p>
          </p:txBody>
        </p:sp>
        <p:sp>
          <p:nvSpPr>
            <p:cNvPr id="8" name="Line 313">
              <a:extLst>
                <a:ext uri="{FF2B5EF4-FFF2-40B4-BE49-F238E27FC236}">
                  <a16:creationId xmlns:a16="http://schemas.microsoft.com/office/drawing/2014/main" id="{C27B5910-6746-FB21-4B77-D3537026888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5364064" y="3791894"/>
              <a:ext cx="46584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3DA55B1D-3C1B-4806-8C3F-FCABC60433F3}"/>
                </a:ext>
              </a:extLst>
            </p:cNvPr>
            <p:cNvSpPr/>
            <p:nvPr/>
          </p:nvSpPr>
          <p:spPr>
            <a:xfrm>
              <a:off x="5732206" y="3666559"/>
              <a:ext cx="100584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Description</a:t>
              </a:r>
            </a:p>
          </p:txBody>
        </p:sp>
        <p:sp>
          <p:nvSpPr>
            <p:cNvPr id="13" name="Rounded Rectangle 143">
              <a:extLst>
                <a:ext uri="{FF2B5EF4-FFF2-40B4-BE49-F238E27FC236}">
                  <a16:creationId xmlns:a16="http://schemas.microsoft.com/office/drawing/2014/main" id="{ACC5AF7D-968B-484F-D42A-A509F8310C28}"/>
                </a:ext>
              </a:extLst>
            </p:cNvPr>
            <p:cNvSpPr/>
            <p:nvPr/>
          </p:nvSpPr>
          <p:spPr>
            <a:xfrm>
              <a:off x="5732206" y="5411329"/>
              <a:ext cx="914400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Updates</a:t>
              </a:r>
            </a:p>
          </p:txBody>
        </p:sp>
        <p:sp>
          <p:nvSpPr>
            <p:cNvPr id="22" name="AutoShape 303">
              <a:extLst>
                <a:ext uri="{FF2B5EF4-FFF2-40B4-BE49-F238E27FC236}">
                  <a16:creationId xmlns:a16="http://schemas.microsoft.com/office/drawing/2014/main" id="{8EA104F2-4241-9BF9-A362-5A5BEC98C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2499" y="5347918"/>
              <a:ext cx="159707" cy="457041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3" name="Rounded Rectangle 143">
              <a:extLst>
                <a:ext uri="{FF2B5EF4-FFF2-40B4-BE49-F238E27FC236}">
                  <a16:creationId xmlns:a16="http://schemas.microsoft.com/office/drawing/2014/main" id="{4E4DAE84-41A6-92D4-1C8D-75F79F9079E6}"/>
                </a:ext>
              </a:extLst>
            </p:cNvPr>
            <p:cNvSpPr/>
            <p:nvPr/>
          </p:nvSpPr>
          <p:spPr>
            <a:xfrm>
              <a:off x="5732206" y="4551732"/>
              <a:ext cx="237744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Channel management options</a:t>
              </a:r>
            </a:p>
          </p:txBody>
        </p:sp>
        <p:sp>
          <p:nvSpPr>
            <p:cNvPr id="24" name="AutoShape 303">
              <a:extLst>
                <a:ext uri="{FF2B5EF4-FFF2-40B4-BE49-F238E27FC236}">
                  <a16:creationId xmlns:a16="http://schemas.microsoft.com/office/drawing/2014/main" id="{89D898B2-AF81-EDD8-7C0F-B776278F3D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2499" y="4309315"/>
              <a:ext cx="159707" cy="806553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5" name="Line 313">
              <a:extLst>
                <a:ext uri="{FF2B5EF4-FFF2-40B4-BE49-F238E27FC236}">
                  <a16:creationId xmlns:a16="http://schemas.microsoft.com/office/drawing/2014/main" id="{435009E0-1F3A-3DF5-9E44-60CDE76F81E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 flipV="1">
              <a:off x="3059182" y="3004884"/>
              <a:ext cx="488561" cy="1370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9" name="Rounded Rectangle 143">
              <a:extLst>
                <a:ext uri="{FF2B5EF4-FFF2-40B4-BE49-F238E27FC236}">
                  <a16:creationId xmlns:a16="http://schemas.microsoft.com/office/drawing/2014/main" id="{AEDCE2EB-74A8-8D7A-B22F-C802A3A1083B}"/>
                </a:ext>
              </a:extLst>
            </p:cNvPr>
            <p:cNvSpPr/>
            <p:nvPr/>
          </p:nvSpPr>
          <p:spPr>
            <a:xfrm>
              <a:off x="2031782" y="2867724"/>
              <a:ext cx="128016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Add members</a:t>
              </a:r>
            </a:p>
          </p:txBody>
        </p:sp>
        <p:sp>
          <p:nvSpPr>
            <p:cNvPr id="26" name="Line 313">
              <a:extLst>
                <a:ext uri="{FF2B5EF4-FFF2-40B4-BE49-F238E27FC236}">
                  <a16:creationId xmlns:a16="http://schemas.microsoft.com/office/drawing/2014/main" id="{A97C16F4-A7B0-7F0F-3DA3-E7678FD5BAB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4005536" y="3297764"/>
              <a:ext cx="185754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" name="Rounded Rectangle 143">
              <a:extLst>
                <a:ext uri="{FF2B5EF4-FFF2-40B4-BE49-F238E27FC236}">
                  <a16:creationId xmlns:a16="http://schemas.microsoft.com/office/drawing/2014/main" id="{993DED51-FA53-C749-5FE1-5555E59ABFE0}"/>
                </a:ext>
              </a:extLst>
            </p:cNvPr>
            <p:cNvSpPr/>
            <p:nvPr/>
          </p:nvSpPr>
          <p:spPr>
            <a:xfrm>
              <a:off x="5732206" y="3142924"/>
              <a:ext cx="2377440" cy="27432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View the Manage Team tab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CAD52D8-183F-3A10-5701-78F7168886D6}"/>
                </a:ext>
              </a:extLst>
            </p:cNvPr>
            <p:cNvSpPr/>
            <p:nvPr/>
          </p:nvSpPr>
          <p:spPr>
            <a:xfrm>
              <a:off x="5568825" y="1766900"/>
              <a:ext cx="274320" cy="271040"/>
            </a:xfrm>
            <a:prstGeom prst="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25505457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2A7CA0-718F-B5AC-BBE2-20D166007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44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22BCBC-5916-4337-9BE0-119104B89C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Posting and Replying in a Team Channel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7934907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2A7CA0-718F-B5AC-BBE2-20D166007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45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22BCBC-5916-4337-9BE0-119104B89C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Searching for Messages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3863725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789CBB-1F0D-4D66-A35C-594FB5060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2B7F1D-42B0-45AF-9D38-E13BCED6ED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How do you envision your organization and colleagues using the Chat feature?</a:t>
            </a:r>
          </a:p>
          <a:p>
            <a:r>
              <a:rPr lang="en-US" dirty="0"/>
              <a:t>When creating posts in a channel, which messaging options do you think will be widely used within your organization?</a:t>
            </a:r>
          </a:p>
        </p:txBody>
      </p:sp>
    </p:spTree>
    <p:extLst>
      <p:ext uri="{BB962C8B-B14F-4D97-AF65-F5344CB8AC3E}">
        <p14:creationId xmlns:p14="http://schemas.microsoft.com/office/powerpoint/2010/main" val="2650854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693555A-0B23-36F2-1A95-37B10FF391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Teams Desktop App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0F5132-6EE5-E8EC-C14B-ACDFC3393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E4ACD78-0174-09FA-93B7-ADB0ACCCA6B0}"/>
              </a:ext>
            </a:extLst>
          </p:cNvPr>
          <p:cNvGrpSpPr/>
          <p:nvPr/>
        </p:nvGrpSpPr>
        <p:grpSpPr>
          <a:xfrm>
            <a:off x="255428" y="1227402"/>
            <a:ext cx="11681145" cy="5275680"/>
            <a:chOff x="255428" y="1227402"/>
            <a:chExt cx="11681145" cy="5275680"/>
          </a:xfrm>
        </p:grpSpPr>
        <p:sp>
          <p:nvSpPr>
            <p:cNvPr id="33" name="Rounded Rectangle 142">
              <a:extLst>
                <a:ext uri="{FF2B5EF4-FFF2-40B4-BE49-F238E27FC236}">
                  <a16:creationId xmlns:a16="http://schemas.microsoft.com/office/drawing/2014/main" id="{F6CDA1BE-3544-74EE-D683-F27B405F5961}"/>
                </a:ext>
              </a:extLst>
            </p:cNvPr>
            <p:cNvSpPr/>
            <p:nvPr/>
          </p:nvSpPr>
          <p:spPr>
            <a:xfrm>
              <a:off x="270670" y="2957920"/>
              <a:ext cx="990598" cy="457200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chemeClr val="bg1"/>
                  </a:solidFill>
                  <a:latin typeface="Calibri"/>
                  <a:cs typeface="Calibri"/>
                </a:rPr>
                <a:t>Navigation icons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E7BB465-7B35-3A4B-87D6-5D9550BFC8BE}"/>
                </a:ext>
              </a:extLst>
            </p:cNvPr>
            <p:cNvGrpSpPr/>
            <p:nvPr/>
          </p:nvGrpSpPr>
          <p:grpSpPr>
            <a:xfrm>
              <a:off x="1133515" y="1227402"/>
              <a:ext cx="10803058" cy="5275680"/>
              <a:chOff x="1133515" y="1227402"/>
              <a:chExt cx="10803058" cy="5275680"/>
            </a:xfrm>
          </p:grpSpPr>
          <p:pic>
            <p:nvPicPr>
              <p:cNvPr id="11" name="Picture 10" descr="A screenshot of a computer&#10;&#10;Description automatically generated">
                <a:extLst>
                  <a:ext uri="{FF2B5EF4-FFF2-40B4-BE49-F238E27FC236}">
                    <a16:creationId xmlns:a16="http://schemas.microsoft.com/office/drawing/2014/main" id="{ED8AF5A5-C9D5-A515-6EAC-1FBEE9800E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487581" y="1668470"/>
                <a:ext cx="9135750" cy="4834612"/>
              </a:xfrm>
              <a:prstGeom prst="rect">
                <a:avLst/>
              </a:prstGeom>
            </p:spPr>
          </p:pic>
          <p:sp>
            <p:nvSpPr>
              <p:cNvPr id="20" name="Line 316">
                <a:extLst>
                  <a:ext uri="{FF2B5EF4-FFF2-40B4-BE49-F238E27FC236}">
                    <a16:creationId xmlns:a16="http://schemas.microsoft.com/office/drawing/2014/main" id="{C5DD2FC3-92C7-1D82-8B00-3FC74C2317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 flipH="1">
                <a:off x="1133515" y="4425979"/>
                <a:ext cx="49847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" name="AutoShape 303">
                <a:extLst>
                  <a:ext uri="{FF2B5EF4-FFF2-40B4-BE49-F238E27FC236}">
                    <a16:creationId xmlns:a16="http://schemas.microsoft.com/office/drawing/2014/main" id="{775E74FE-CFC7-D50C-ED9F-C45E8F24365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300147" y="2040448"/>
                <a:ext cx="187433" cy="2266082"/>
              </a:xfrm>
              <a:prstGeom prst="rightBrace">
                <a:avLst>
                  <a:gd name="adj1" fmla="val 65909"/>
                  <a:gd name="adj2" fmla="val 50000"/>
                </a:avLst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" name="Rounded Rectangle 142">
                <a:extLst>
                  <a:ext uri="{FF2B5EF4-FFF2-40B4-BE49-F238E27FC236}">
                    <a16:creationId xmlns:a16="http://schemas.microsoft.com/office/drawing/2014/main" id="{7AA49972-E971-AEBD-CAE9-2BCB14DB6664}"/>
                  </a:ext>
                </a:extLst>
              </p:cNvPr>
              <p:cNvSpPr/>
              <p:nvPr/>
            </p:nvSpPr>
            <p:spPr>
              <a:xfrm>
                <a:off x="2478573" y="3954372"/>
                <a:ext cx="1029652" cy="274637"/>
              </a:xfrm>
              <a:prstGeom prst="roundRect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Teams List</a:t>
                </a:r>
              </a:p>
            </p:txBody>
          </p:sp>
          <p:sp>
            <p:nvSpPr>
              <p:cNvPr id="41" name="AutoShape 303">
                <a:extLst>
                  <a:ext uri="{FF2B5EF4-FFF2-40B4-BE49-F238E27FC236}">
                    <a16:creationId xmlns:a16="http://schemas.microsoft.com/office/drawing/2014/main" id="{33675479-FA27-B735-7AA7-C79293DD8CF4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H="1" flipV="1">
                <a:off x="2898595" y="2801491"/>
                <a:ext cx="195225" cy="2008611"/>
              </a:xfrm>
              <a:prstGeom prst="rightBrace">
                <a:avLst>
                  <a:gd name="adj1" fmla="val 65909"/>
                  <a:gd name="adj2" fmla="val 50000"/>
                </a:avLst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" name="Rounded Rectangle 142">
                <a:extLst>
                  <a:ext uri="{FF2B5EF4-FFF2-40B4-BE49-F238E27FC236}">
                    <a16:creationId xmlns:a16="http://schemas.microsoft.com/office/drawing/2014/main" id="{7575C819-0F4A-669F-FFD2-2CFE7CBCB604}"/>
                  </a:ext>
                </a:extLst>
              </p:cNvPr>
              <p:cNvSpPr/>
              <p:nvPr/>
            </p:nvSpPr>
            <p:spPr>
              <a:xfrm>
                <a:off x="5355437" y="1227402"/>
                <a:ext cx="1400038" cy="274637"/>
              </a:xfrm>
              <a:prstGeom prst="roundRect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Command Box</a:t>
                </a:r>
              </a:p>
            </p:txBody>
          </p:sp>
          <p:sp>
            <p:nvSpPr>
              <p:cNvPr id="44" name="Line 316">
                <a:extLst>
                  <a:ext uri="{FF2B5EF4-FFF2-40B4-BE49-F238E27FC236}">
                    <a16:creationId xmlns:a16="http://schemas.microsoft.com/office/drawing/2014/main" id="{F4AA8552-FAC7-62B2-34A4-CFAD77C1FF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 flipH="1">
                <a:off x="8926223" y="2267942"/>
                <a:ext cx="64008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" name="Rounded Rectangle 142">
                <a:extLst>
                  <a:ext uri="{FF2B5EF4-FFF2-40B4-BE49-F238E27FC236}">
                    <a16:creationId xmlns:a16="http://schemas.microsoft.com/office/drawing/2014/main" id="{0DCD942D-1231-F1D9-8F32-5CA2AD0E6605}"/>
                  </a:ext>
                </a:extLst>
              </p:cNvPr>
              <p:cNvSpPr/>
              <p:nvPr/>
            </p:nvSpPr>
            <p:spPr>
              <a:xfrm>
                <a:off x="8552239" y="2363113"/>
                <a:ext cx="1463040" cy="274637"/>
              </a:xfrm>
              <a:prstGeom prst="roundRect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Settings and more</a:t>
                </a:r>
              </a:p>
            </p:txBody>
          </p:sp>
          <p:sp>
            <p:nvSpPr>
              <p:cNvPr id="46" name="Line 316">
                <a:extLst>
                  <a:ext uri="{FF2B5EF4-FFF2-40B4-BE49-F238E27FC236}">
                    <a16:creationId xmlns:a16="http://schemas.microsoft.com/office/drawing/2014/main" id="{9F356B51-F99F-12E3-DFE7-CDBB2F54C1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 flipH="1" flipV="1">
                <a:off x="9354936" y="1577003"/>
                <a:ext cx="36576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864A5401-0014-2F35-4566-2BFEC8FC1813}"/>
                  </a:ext>
                </a:extLst>
              </p:cNvPr>
              <p:cNvSpPr/>
              <p:nvPr/>
            </p:nvSpPr>
            <p:spPr>
              <a:xfrm>
                <a:off x="9137990" y="1717879"/>
                <a:ext cx="228600" cy="228600"/>
              </a:xfrm>
              <a:prstGeom prst="rect">
                <a:avLst/>
              </a:prstGeom>
              <a:noFill/>
              <a:ln w="28575" cap="flat" cmpd="sng" algn="ctr">
                <a:solidFill>
                  <a:srgbClr val="E62428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49" name="Rounded Rectangle 142">
                <a:extLst>
                  <a:ext uri="{FF2B5EF4-FFF2-40B4-BE49-F238E27FC236}">
                    <a16:creationId xmlns:a16="http://schemas.microsoft.com/office/drawing/2014/main" id="{43C2EE14-BA40-F2EC-55BD-A3645AE18405}"/>
                  </a:ext>
                </a:extLst>
              </p:cNvPr>
              <p:cNvSpPr/>
              <p:nvPr/>
            </p:nvSpPr>
            <p:spPr>
              <a:xfrm>
                <a:off x="2456382" y="1227719"/>
                <a:ext cx="2777919" cy="274320"/>
              </a:xfrm>
              <a:prstGeom prst="roundRect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Create and join teams and channels</a:t>
                </a:r>
              </a:p>
            </p:txBody>
          </p:sp>
          <p:sp>
            <p:nvSpPr>
              <p:cNvPr id="50" name="Line 316">
                <a:extLst>
                  <a:ext uri="{FF2B5EF4-FFF2-40B4-BE49-F238E27FC236}">
                    <a16:creationId xmlns:a16="http://schemas.microsoft.com/office/drawing/2014/main" id="{0BD1517A-B5AE-2E9B-B74B-7E1A69FFE4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 flipH="1" flipV="1">
                <a:off x="3573808" y="1806810"/>
                <a:ext cx="543067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" name="Line 316">
                <a:extLst>
                  <a:ext uri="{FF2B5EF4-FFF2-40B4-BE49-F238E27FC236}">
                    <a16:creationId xmlns:a16="http://schemas.microsoft.com/office/drawing/2014/main" id="{4F1140EE-2C84-86AB-5DF2-DE3C4B00F5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 flipV="1">
                <a:off x="10515179" y="2209631"/>
                <a:ext cx="33893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" name="Rounded Rectangle 142">
                <a:extLst>
                  <a:ext uri="{FF2B5EF4-FFF2-40B4-BE49-F238E27FC236}">
                    <a16:creationId xmlns:a16="http://schemas.microsoft.com/office/drawing/2014/main" id="{DB8F947A-C6FA-CF42-4B2A-4CC316BEE42E}"/>
                  </a:ext>
                </a:extLst>
              </p:cNvPr>
              <p:cNvSpPr/>
              <p:nvPr/>
            </p:nvSpPr>
            <p:spPr>
              <a:xfrm>
                <a:off x="10747853" y="1981031"/>
                <a:ext cx="1188720" cy="457200"/>
              </a:xfrm>
              <a:prstGeom prst="roundRect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Open channel details</a:t>
                </a:r>
              </a:p>
            </p:txBody>
          </p:sp>
          <p:sp>
            <p:nvSpPr>
              <p:cNvPr id="47" name="Rounded Rectangle 142">
                <a:extLst>
                  <a:ext uri="{FF2B5EF4-FFF2-40B4-BE49-F238E27FC236}">
                    <a16:creationId xmlns:a16="http://schemas.microsoft.com/office/drawing/2014/main" id="{1F5A5F58-20BF-5AE7-14E0-F60596302107}"/>
                  </a:ext>
                </a:extLst>
              </p:cNvPr>
              <p:cNvSpPr/>
              <p:nvPr/>
            </p:nvSpPr>
            <p:spPr>
              <a:xfrm>
                <a:off x="8969018" y="1227402"/>
                <a:ext cx="1097280" cy="274637"/>
              </a:xfrm>
              <a:prstGeom prst="roundRect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User profile</a:t>
                </a:r>
              </a:p>
            </p:txBody>
          </p:sp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AB30F97B-F081-F1A7-F707-9A56939B4806}"/>
                  </a:ext>
                </a:extLst>
              </p:cNvPr>
              <p:cNvSpPr/>
              <p:nvPr/>
            </p:nvSpPr>
            <p:spPr>
              <a:xfrm>
                <a:off x="3731041" y="2095330"/>
                <a:ext cx="228600" cy="228600"/>
              </a:xfrm>
              <a:prstGeom prst="rect">
                <a:avLst/>
              </a:prstGeom>
              <a:noFill/>
              <a:ln w="28575" cap="flat" cmpd="sng" algn="ctr">
                <a:solidFill>
                  <a:srgbClr val="E62428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43" name="AutoShape 303">
                <a:extLst>
                  <a:ext uri="{FF2B5EF4-FFF2-40B4-BE49-F238E27FC236}">
                    <a16:creationId xmlns:a16="http://schemas.microsoft.com/office/drawing/2014/main" id="{836367EC-C389-E173-D992-13D6C55A0BBA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 flipH="1">
                <a:off x="5946199" y="215113"/>
                <a:ext cx="194634" cy="2875240"/>
              </a:xfrm>
              <a:prstGeom prst="rightBrace">
                <a:avLst>
                  <a:gd name="adj1" fmla="val 65909"/>
                  <a:gd name="adj2" fmla="val 50000"/>
                </a:avLst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4" name="Rounded Rectangle 142">
              <a:extLst>
                <a:ext uri="{FF2B5EF4-FFF2-40B4-BE49-F238E27FC236}">
                  <a16:creationId xmlns:a16="http://schemas.microsoft.com/office/drawing/2014/main" id="{E4E47AD7-315E-E431-216A-E8F13387CBB0}"/>
                </a:ext>
              </a:extLst>
            </p:cNvPr>
            <p:cNvSpPr/>
            <p:nvPr/>
          </p:nvSpPr>
          <p:spPr>
            <a:xfrm>
              <a:off x="255428" y="4197379"/>
              <a:ext cx="1005840" cy="457200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View more apps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49575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693555A-0B23-36F2-1A95-37B10FF391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Teams Web App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0F5132-6EE5-E8EC-C14B-ACDFC3393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EE44F72-DE36-0EC6-D85C-815E9AD00A13}"/>
              </a:ext>
            </a:extLst>
          </p:cNvPr>
          <p:cNvGrpSpPr/>
          <p:nvPr/>
        </p:nvGrpSpPr>
        <p:grpSpPr>
          <a:xfrm>
            <a:off x="721420" y="1243512"/>
            <a:ext cx="10749161" cy="5193895"/>
            <a:chOff x="492178" y="1037040"/>
            <a:chExt cx="10749161" cy="519389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C3D91D2-89BC-9289-EA35-0D50EE00EB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1528125" y="1413645"/>
              <a:ext cx="9135750" cy="4817290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E24A9F2-27DC-E388-C31E-93F171BAA2FF}"/>
                </a:ext>
              </a:extLst>
            </p:cNvPr>
            <p:cNvGrpSpPr/>
            <p:nvPr/>
          </p:nvGrpSpPr>
          <p:grpSpPr>
            <a:xfrm>
              <a:off x="492178" y="1037040"/>
              <a:ext cx="10749161" cy="1299163"/>
              <a:chOff x="492178" y="1037040"/>
              <a:chExt cx="10749161" cy="1299163"/>
            </a:xfrm>
          </p:grpSpPr>
          <p:sp>
            <p:nvSpPr>
              <p:cNvPr id="8" name="Line 316">
                <a:extLst>
                  <a:ext uri="{FF2B5EF4-FFF2-40B4-BE49-F238E27FC236}">
                    <a16:creationId xmlns:a16="http://schemas.microsoft.com/office/drawing/2014/main" id="{466D7A48-6193-E1A9-81EB-E5B2AFE1FD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0281211" y="2076846"/>
                <a:ext cx="76532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" name="Rounded Rectangle 142">
                <a:extLst>
                  <a:ext uri="{FF2B5EF4-FFF2-40B4-BE49-F238E27FC236}">
                    <a16:creationId xmlns:a16="http://schemas.microsoft.com/office/drawing/2014/main" id="{B7F6C78D-0152-EF62-B080-F49585AD87D2}"/>
                  </a:ext>
                </a:extLst>
              </p:cNvPr>
              <p:cNvSpPr/>
              <p:nvPr/>
            </p:nvSpPr>
            <p:spPr>
              <a:xfrm>
                <a:off x="10509819" y="1832077"/>
                <a:ext cx="731520" cy="457200"/>
              </a:xfrm>
              <a:prstGeom prst="roundRect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User </a:t>
                </a:r>
                <a:r>
                  <a:rPr lang="en-US" sz="1300" b="1" kern="0" dirty="0">
                    <a:solidFill>
                      <a:schemeClr val="bg1"/>
                    </a:solidFill>
                    <a:latin typeface="Calibri"/>
                    <a:cs typeface="Calibri"/>
                  </a:rPr>
                  <a:t>p</a:t>
                </a: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rofile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E2AC904C-522B-2C60-C494-7BAAAD0E0152}"/>
                  </a:ext>
                </a:extLst>
              </p:cNvPr>
              <p:cNvSpPr/>
              <p:nvPr/>
            </p:nvSpPr>
            <p:spPr>
              <a:xfrm>
                <a:off x="2518120" y="1681561"/>
                <a:ext cx="1624453" cy="216786"/>
              </a:xfrm>
              <a:prstGeom prst="rect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11" name="Line 316">
                <a:extLst>
                  <a:ext uri="{FF2B5EF4-FFF2-40B4-BE49-F238E27FC236}">
                    <a16:creationId xmlns:a16="http://schemas.microsoft.com/office/drawing/2014/main" id="{D81A1595-3553-D5A0-0595-D2F906DB70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 flipH="1">
                <a:off x="3073839" y="1403519"/>
                <a:ext cx="54864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" name="Line 316">
                <a:extLst>
                  <a:ext uri="{FF2B5EF4-FFF2-40B4-BE49-F238E27FC236}">
                    <a16:creationId xmlns:a16="http://schemas.microsoft.com/office/drawing/2014/main" id="{26E8B056-372C-B202-1DCC-A4D207D117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 flipH="1">
                <a:off x="1092361" y="2084743"/>
                <a:ext cx="53838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" name="Rounded Rectangle 142">
                <a:extLst>
                  <a:ext uri="{FF2B5EF4-FFF2-40B4-BE49-F238E27FC236}">
                    <a16:creationId xmlns:a16="http://schemas.microsoft.com/office/drawing/2014/main" id="{3350BE32-D62F-DDCC-DF0F-88D5A0BEE236}"/>
                  </a:ext>
                </a:extLst>
              </p:cNvPr>
              <p:cNvSpPr/>
              <p:nvPr/>
            </p:nvSpPr>
            <p:spPr>
              <a:xfrm>
                <a:off x="492178" y="1879003"/>
                <a:ext cx="914400" cy="457200"/>
              </a:xfrm>
              <a:prstGeom prst="roundRect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App launcher</a:t>
                </a:r>
              </a:p>
            </p:txBody>
          </p:sp>
          <p:sp>
            <p:nvSpPr>
              <p:cNvPr id="14" name="Line 316">
                <a:extLst>
                  <a:ext uri="{FF2B5EF4-FFF2-40B4-BE49-F238E27FC236}">
                    <a16:creationId xmlns:a16="http://schemas.microsoft.com/office/drawing/2014/main" id="{140F22C4-C191-A410-B938-E13AA74476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>
                <a:off x="9467975" y="1524748"/>
                <a:ext cx="791096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" name="Rounded Rectangle 142">
                <a:extLst>
                  <a:ext uri="{FF2B5EF4-FFF2-40B4-BE49-F238E27FC236}">
                    <a16:creationId xmlns:a16="http://schemas.microsoft.com/office/drawing/2014/main" id="{4ABF8B2E-AB54-3C50-C87E-CAFF173D7D62}"/>
                  </a:ext>
                </a:extLst>
              </p:cNvPr>
              <p:cNvSpPr/>
              <p:nvPr/>
            </p:nvSpPr>
            <p:spPr>
              <a:xfrm>
                <a:off x="9115603" y="1037040"/>
                <a:ext cx="1463040" cy="274637"/>
              </a:xfrm>
              <a:prstGeom prst="roundRect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Settings and more</a:t>
                </a:r>
              </a:p>
            </p:txBody>
          </p:sp>
          <p:sp>
            <p:nvSpPr>
              <p:cNvPr id="16" name="Rounded Rectangle 142">
                <a:extLst>
                  <a:ext uri="{FF2B5EF4-FFF2-40B4-BE49-F238E27FC236}">
                    <a16:creationId xmlns:a16="http://schemas.microsoft.com/office/drawing/2014/main" id="{8D8FFCC2-4C85-26EA-0EF1-C5C1932EFC06}"/>
                  </a:ext>
                </a:extLst>
              </p:cNvPr>
              <p:cNvSpPr/>
              <p:nvPr/>
            </p:nvSpPr>
            <p:spPr>
              <a:xfrm>
                <a:off x="2813467" y="1037040"/>
                <a:ext cx="1069383" cy="274637"/>
              </a:xfrm>
              <a:prstGeom prst="roundRect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  <a:ea typeface="+mn-ea"/>
                    <a:cs typeface="Calibri"/>
                  </a:rPr>
                  <a:t>Teams URL</a:t>
                </a: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48BBE37B-A2F8-318A-18CD-8769A44128CA}"/>
                  </a:ext>
                </a:extLst>
              </p:cNvPr>
              <p:cNvSpPr/>
              <p:nvPr/>
            </p:nvSpPr>
            <p:spPr>
              <a:xfrm>
                <a:off x="1652568" y="1960448"/>
                <a:ext cx="274320" cy="274320"/>
              </a:xfrm>
              <a:prstGeom prst="rect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56A3863-1280-7449-8F9B-B5F1E34D3612}"/>
                  </a:ext>
                </a:extLst>
              </p:cNvPr>
              <p:cNvSpPr/>
              <p:nvPr/>
            </p:nvSpPr>
            <p:spPr>
              <a:xfrm>
                <a:off x="9726363" y="1939686"/>
                <a:ext cx="274320" cy="274320"/>
              </a:xfrm>
              <a:prstGeom prst="rect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>
                  <a:solidFill>
                    <a:srgbClr val="FF0000"/>
                  </a:solidFill>
                  <a:latin typeface="Arial"/>
                </a:endParaRP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32535876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0F5132-6EE5-E8EC-C14B-ACDFC3393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IMAGE_BOUNDING_BOX">
            <a:extLst>
              <a:ext uri="{FF2B5EF4-FFF2-40B4-BE49-F238E27FC236}">
                <a16:creationId xmlns:a16="http://schemas.microsoft.com/office/drawing/2014/main" id="{8976A82D-6FBB-F996-7F1C-4CB0597C4A04}"/>
              </a:ext>
            </a:extLst>
          </p:cNvPr>
          <p:cNvSpPr/>
          <p:nvPr/>
        </p:nvSpPr>
        <p:spPr>
          <a:xfrm>
            <a:off x="304800" y="1160027"/>
            <a:ext cx="11634112" cy="4620481"/>
          </a:xfrm>
          <a:prstGeom prst="rect">
            <a:avLst/>
          </a:prstGeom>
          <a:solidFill>
            <a:srgbClr val="FFFFFF"/>
          </a:solidFill>
          <a:ln w="285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0000"/>
                </a:solidFill>
                <a:prstDash val="solid"/>
              </a14:hiddenLine>
            </a:ext>
          </a:ex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17" name="Picture 16" descr="A screenshot of a group of people&#10;&#10;Description automatically generated">
            <a:extLst>
              <a:ext uri="{FF2B5EF4-FFF2-40B4-BE49-F238E27FC236}">
                <a16:creationId xmlns:a16="http://schemas.microsoft.com/office/drawing/2014/main" id="{834FBC32-3509-2BEF-02F5-DDC62F1185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8213" y="1160027"/>
            <a:ext cx="2445738" cy="529282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1693555A-0B23-36F2-1A95-37B10FF391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Teams Mobile App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E8D68CD-03E5-148B-FDF5-F7FFA887143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7742563" y="1160027"/>
            <a:ext cx="2445738" cy="5292829"/>
          </a:xfrm>
          <a:prstGeom prst="rect">
            <a:avLst/>
          </a:prstGeom>
          <a:ln>
            <a:solidFill>
              <a:srgbClr val="898989"/>
            </a:solidFill>
          </a:ln>
        </p:spPr>
      </p:pic>
      <p:sp>
        <p:nvSpPr>
          <p:cNvPr id="5" name="AutoShape 303">
            <a:extLst>
              <a:ext uri="{FF2B5EF4-FFF2-40B4-BE49-F238E27FC236}">
                <a16:creationId xmlns:a16="http://schemas.microsoft.com/office/drawing/2014/main" id="{720C337F-CEBA-BE48-92D8-C53686E9A07A}"/>
              </a:ext>
            </a:extLst>
          </p:cNvPr>
          <p:cNvSpPr>
            <a:spLocks/>
          </p:cNvSpPr>
          <p:nvPr/>
        </p:nvSpPr>
        <p:spPr bwMode="auto">
          <a:xfrm flipH="1">
            <a:off x="7615013" y="2040373"/>
            <a:ext cx="224998" cy="1086285"/>
          </a:xfrm>
          <a:prstGeom prst="rightBrace">
            <a:avLst>
              <a:gd name="adj1" fmla="val 65909"/>
              <a:gd name="adj2" fmla="val 50000"/>
            </a:avLst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0" name="Line 313">
            <a:extLst>
              <a:ext uri="{FF2B5EF4-FFF2-40B4-BE49-F238E27FC236}">
                <a16:creationId xmlns:a16="http://schemas.microsoft.com/office/drawing/2014/main" id="{4EB0DB1E-9122-A307-C681-3EDD50C187E2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4360334" y="6116681"/>
            <a:ext cx="3377338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triangle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1" name="Rounded Rectangle 143">
            <a:extLst>
              <a:ext uri="{FF2B5EF4-FFF2-40B4-BE49-F238E27FC236}">
                <a16:creationId xmlns:a16="http://schemas.microsoft.com/office/drawing/2014/main" id="{2891C8AC-6352-D10E-1745-DC7AFD2A083F}"/>
              </a:ext>
            </a:extLst>
          </p:cNvPr>
          <p:cNvSpPr/>
          <p:nvPr/>
        </p:nvSpPr>
        <p:spPr>
          <a:xfrm>
            <a:off x="5844678" y="2436364"/>
            <a:ext cx="1724025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Teams and channels</a:t>
            </a:r>
          </a:p>
        </p:txBody>
      </p:sp>
      <p:sp>
        <p:nvSpPr>
          <p:cNvPr id="12" name="Rounded Rectangle 143">
            <a:extLst>
              <a:ext uri="{FF2B5EF4-FFF2-40B4-BE49-F238E27FC236}">
                <a16:creationId xmlns:a16="http://schemas.microsoft.com/office/drawing/2014/main" id="{B04944F7-B56A-2C36-CFD1-0DB677C77BFC}"/>
              </a:ext>
            </a:extLst>
          </p:cNvPr>
          <p:cNvSpPr/>
          <p:nvPr/>
        </p:nvSpPr>
        <p:spPr>
          <a:xfrm>
            <a:off x="5252743" y="5979362"/>
            <a:ext cx="1724025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Navigation icons</a:t>
            </a:r>
          </a:p>
        </p:txBody>
      </p:sp>
      <p:sp>
        <p:nvSpPr>
          <p:cNvPr id="14" name="Line 313">
            <a:extLst>
              <a:ext uri="{FF2B5EF4-FFF2-40B4-BE49-F238E27FC236}">
                <a16:creationId xmlns:a16="http://schemas.microsoft.com/office/drawing/2014/main" id="{91E36357-6652-8496-7D04-41D4BFEE32C0}"/>
              </a:ext>
            </a:extLst>
          </p:cNvPr>
          <p:cNvSpPr>
            <a:spLocks noChangeShapeType="1"/>
          </p:cNvSpPr>
          <p:nvPr/>
        </p:nvSpPr>
        <p:spPr bwMode="auto">
          <a:xfrm rot="10800000" flipV="1">
            <a:off x="9796555" y="1285266"/>
            <a:ext cx="594778" cy="27463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5" name="Line 313">
            <a:extLst>
              <a:ext uri="{FF2B5EF4-FFF2-40B4-BE49-F238E27FC236}">
                <a16:creationId xmlns:a16="http://schemas.microsoft.com/office/drawing/2014/main" id="{F7E94D6E-B2C4-59FB-01C6-E94EA504830B}"/>
              </a:ext>
            </a:extLst>
          </p:cNvPr>
          <p:cNvSpPr>
            <a:spLocks noChangeShapeType="1"/>
          </p:cNvSpPr>
          <p:nvPr/>
        </p:nvSpPr>
        <p:spPr bwMode="auto">
          <a:xfrm rot="10800000" flipH="1">
            <a:off x="7341537" y="1559904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7" name="Rounded Rectangle 143">
            <a:extLst>
              <a:ext uri="{FF2B5EF4-FFF2-40B4-BE49-F238E27FC236}">
                <a16:creationId xmlns:a16="http://schemas.microsoft.com/office/drawing/2014/main" id="{6784F0E4-10BE-1CA5-B895-623A2CF33FCA}"/>
              </a:ext>
            </a:extLst>
          </p:cNvPr>
          <p:cNvSpPr/>
          <p:nvPr/>
        </p:nvSpPr>
        <p:spPr>
          <a:xfrm>
            <a:off x="6493494" y="1422585"/>
            <a:ext cx="1097280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User Profile</a:t>
            </a:r>
          </a:p>
        </p:txBody>
      </p:sp>
      <p:sp>
        <p:nvSpPr>
          <p:cNvPr id="13" name="Rounded Rectangle 143">
            <a:extLst>
              <a:ext uri="{FF2B5EF4-FFF2-40B4-BE49-F238E27FC236}">
                <a16:creationId xmlns:a16="http://schemas.microsoft.com/office/drawing/2014/main" id="{B1F052A6-2A6A-2B60-0710-820E17087E2B}"/>
              </a:ext>
            </a:extLst>
          </p:cNvPr>
          <p:cNvSpPr/>
          <p:nvPr/>
        </p:nvSpPr>
        <p:spPr>
          <a:xfrm>
            <a:off x="10340090" y="1160027"/>
            <a:ext cx="914400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Settings</a:t>
            </a:r>
          </a:p>
        </p:txBody>
      </p:sp>
      <p:sp>
        <p:nvSpPr>
          <p:cNvPr id="18" name="Line 313">
            <a:extLst>
              <a:ext uri="{FF2B5EF4-FFF2-40B4-BE49-F238E27FC236}">
                <a16:creationId xmlns:a16="http://schemas.microsoft.com/office/drawing/2014/main" id="{CA72F97B-4B24-B040-541B-BA018DBEBB4C}"/>
              </a:ext>
            </a:extLst>
          </p:cNvPr>
          <p:cNvSpPr>
            <a:spLocks noChangeShapeType="1"/>
          </p:cNvSpPr>
          <p:nvPr/>
        </p:nvSpPr>
        <p:spPr bwMode="auto">
          <a:xfrm rot="10800000" flipH="1">
            <a:off x="1386056" y="1559904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9" name="Rounded Rectangle 143">
            <a:extLst>
              <a:ext uri="{FF2B5EF4-FFF2-40B4-BE49-F238E27FC236}">
                <a16:creationId xmlns:a16="http://schemas.microsoft.com/office/drawing/2014/main" id="{8D3194F1-426D-BB0E-D8D4-0CEE345CB7B1}"/>
              </a:ext>
            </a:extLst>
          </p:cNvPr>
          <p:cNvSpPr/>
          <p:nvPr/>
        </p:nvSpPr>
        <p:spPr>
          <a:xfrm>
            <a:off x="538013" y="1422585"/>
            <a:ext cx="1097280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User Profile</a:t>
            </a:r>
          </a:p>
        </p:txBody>
      </p:sp>
      <p:sp>
        <p:nvSpPr>
          <p:cNvPr id="20" name="AutoShape 303">
            <a:extLst>
              <a:ext uri="{FF2B5EF4-FFF2-40B4-BE49-F238E27FC236}">
                <a16:creationId xmlns:a16="http://schemas.microsoft.com/office/drawing/2014/main" id="{CC360312-BE98-30FC-1A6F-96B0EA0DB235}"/>
              </a:ext>
            </a:extLst>
          </p:cNvPr>
          <p:cNvSpPr>
            <a:spLocks/>
          </p:cNvSpPr>
          <p:nvPr/>
        </p:nvSpPr>
        <p:spPr bwMode="auto">
          <a:xfrm flipH="1">
            <a:off x="1725199" y="2071467"/>
            <a:ext cx="223014" cy="1743447"/>
          </a:xfrm>
          <a:prstGeom prst="rightBrace">
            <a:avLst>
              <a:gd name="adj1" fmla="val 65909"/>
              <a:gd name="adj2" fmla="val 50000"/>
            </a:avLst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1" name="Rounded Rectangle 143">
            <a:extLst>
              <a:ext uri="{FF2B5EF4-FFF2-40B4-BE49-F238E27FC236}">
                <a16:creationId xmlns:a16="http://schemas.microsoft.com/office/drawing/2014/main" id="{C5523EF7-A965-1C9F-48D7-C9DFD4A49E7A}"/>
              </a:ext>
            </a:extLst>
          </p:cNvPr>
          <p:cNvSpPr/>
          <p:nvPr/>
        </p:nvSpPr>
        <p:spPr>
          <a:xfrm>
            <a:off x="768791" y="2806030"/>
            <a:ext cx="914400" cy="274320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Chats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916F25E7-DD6C-E07E-7581-8E470D0A3058}"/>
              </a:ext>
            </a:extLst>
          </p:cNvPr>
          <p:cNvSpPr/>
          <p:nvPr/>
        </p:nvSpPr>
        <p:spPr>
          <a:xfrm>
            <a:off x="1948213" y="5872480"/>
            <a:ext cx="2407229" cy="457187"/>
          </a:xfrm>
          <a:prstGeom prst="roundRect">
            <a:avLst/>
          </a:prstGeom>
          <a:noFill/>
          <a:ln w="28575" cap="flat" cmpd="sng" algn="ctr">
            <a:solidFill>
              <a:srgbClr val="E62428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6C853608-DED9-F557-FC7D-B789BAB6D01A}"/>
              </a:ext>
            </a:extLst>
          </p:cNvPr>
          <p:cNvSpPr/>
          <p:nvPr/>
        </p:nvSpPr>
        <p:spPr>
          <a:xfrm>
            <a:off x="7719656" y="5880713"/>
            <a:ext cx="2468645" cy="457187"/>
          </a:xfrm>
          <a:prstGeom prst="roundRect">
            <a:avLst/>
          </a:prstGeom>
          <a:noFill/>
          <a:ln w="28575" cap="flat" cmpd="sng" algn="ctr">
            <a:solidFill>
              <a:srgbClr val="E62428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7" name="Line 313">
            <a:extLst>
              <a:ext uri="{FF2B5EF4-FFF2-40B4-BE49-F238E27FC236}">
                <a16:creationId xmlns:a16="http://schemas.microsoft.com/office/drawing/2014/main" id="{D3568AE3-EE24-71CD-4D4E-E5BE07B20E2B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4288284" y="5672917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6" name="Rounded Rectangle 143">
            <a:extLst>
              <a:ext uri="{FF2B5EF4-FFF2-40B4-BE49-F238E27FC236}">
                <a16:creationId xmlns:a16="http://schemas.microsoft.com/office/drawing/2014/main" id="{5C338EAE-8AAA-71CB-88EC-6DD58C1C119E}"/>
              </a:ext>
            </a:extLst>
          </p:cNvPr>
          <p:cNvSpPr/>
          <p:nvPr/>
        </p:nvSpPr>
        <p:spPr>
          <a:xfrm>
            <a:off x="4476562" y="5508057"/>
            <a:ext cx="979357" cy="274320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r>
              <a:rPr lang="en-US" sz="1300" b="1" kern="0" dirty="0">
                <a:solidFill>
                  <a:srgbClr val="FFFFFF"/>
                </a:solidFill>
                <a:latin typeface="Calibri"/>
                <a:cs typeface="Calibri"/>
              </a:rPr>
              <a:t>New chat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23089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693555A-0B23-36F2-1A95-37B10FF391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0F5132-6EE5-E8EC-C14B-ACDFC3393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8426207-6ECE-561A-04F6-96622558DFBD}"/>
              </a:ext>
            </a:extLst>
          </p:cNvPr>
          <p:cNvGrpSpPr/>
          <p:nvPr/>
        </p:nvGrpSpPr>
        <p:grpSpPr>
          <a:xfrm>
            <a:off x="961221" y="1461901"/>
            <a:ext cx="10269559" cy="4834612"/>
            <a:chOff x="910351" y="1225933"/>
            <a:chExt cx="10269559" cy="4834612"/>
          </a:xfrm>
        </p:grpSpPr>
        <p:pic>
          <p:nvPicPr>
            <p:cNvPr id="3" name="Picture 2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180BF44A-58CD-7E52-5A2F-371953F1A65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44160" y="1225933"/>
              <a:ext cx="9135750" cy="4834612"/>
            </a:xfrm>
            <a:prstGeom prst="rect">
              <a:avLst/>
            </a:prstGeom>
          </p:spPr>
        </p:pic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16EA1AEA-1F26-ACFA-2013-94BA6E1E87A8}"/>
                </a:ext>
              </a:extLst>
            </p:cNvPr>
            <p:cNvCxnSpPr>
              <a:cxnSpLocks/>
            </p:cNvCxnSpPr>
            <p:nvPr/>
          </p:nvCxnSpPr>
          <p:spPr>
            <a:xfrm>
              <a:off x="1779441" y="2659857"/>
              <a:ext cx="75452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22652513-236F-9C01-46F6-669C14AF3907}"/>
                </a:ext>
              </a:extLst>
            </p:cNvPr>
            <p:cNvCxnSpPr>
              <a:cxnSpLocks/>
            </p:cNvCxnSpPr>
            <p:nvPr/>
          </p:nvCxnSpPr>
          <p:spPr>
            <a:xfrm>
              <a:off x="1779441" y="3298863"/>
              <a:ext cx="75452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61A83A7D-57B1-0806-D955-91E2CD5518B0}"/>
                </a:ext>
              </a:extLst>
            </p:cNvPr>
            <p:cNvCxnSpPr>
              <a:cxnSpLocks/>
            </p:cNvCxnSpPr>
            <p:nvPr/>
          </p:nvCxnSpPr>
          <p:spPr>
            <a:xfrm>
              <a:off x="1779441" y="4301888"/>
              <a:ext cx="75452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AAF3FF72-1D52-69A1-C5F4-3A54E6A94966}"/>
                </a:ext>
              </a:extLst>
            </p:cNvPr>
            <p:cNvCxnSpPr>
              <a:cxnSpLocks/>
            </p:cNvCxnSpPr>
            <p:nvPr/>
          </p:nvCxnSpPr>
          <p:spPr>
            <a:xfrm>
              <a:off x="1779441" y="4554437"/>
              <a:ext cx="75452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E5C87A46-942A-4B86-04A9-A72CD623507C}"/>
                </a:ext>
              </a:extLst>
            </p:cNvPr>
            <p:cNvCxnSpPr>
              <a:cxnSpLocks/>
            </p:cNvCxnSpPr>
            <p:nvPr/>
          </p:nvCxnSpPr>
          <p:spPr>
            <a:xfrm>
              <a:off x="1776758" y="2659857"/>
              <a:ext cx="0" cy="189458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3AEBEC9-0F49-3C18-A5D5-81B0D317913F}"/>
                </a:ext>
              </a:extLst>
            </p:cNvPr>
            <p:cNvCxnSpPr>
              <a:cxnSpLocks/>
            </p:cNvCxnSpPr>
            <p:nvPr/>
          </p:nvCxnSpPr>
          <p:spPr>
            <a:xfrm>
              <a:off x="1505129" y="3619977"/>
              <a:ext cx="271629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ounded Rectangle 143">
              <a:extLst>
                <a:ext uri="{FF2B5EF4-FFF2-40B4-BE49-F238E27FC236}">
                  <a16:creationId xmlns:a16="http://schemas.microsoft.com/office/drawing/2014/main" id="{C42C69D5-0D60-9C82-65ED-D70E5826D8F0}"/>
                </a:ext>
              </a:extLst>
            </p:cNvPr>
            <p:cNvSpPr/>
            <p:nvPr/>
          </p:nvSpPr>
          <p:spPr>
            <a:xfrm>
              <a:off x="910351" y="3472530"/>
              <a:ext cx="679068" cy="274638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Teams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076822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693555A-0B23-36F2-1A95-37B10FF391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Channels and Tabs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0F5132-6EE5-E8EC-C14B-ACDFC3393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C475DA7-76F8-88CE-D802-DA202C6A3F3C}"/>
              </a:ext>
            </a:extLst>
          </p:cNvPr>
          <p:cNvGrpSpPr/>
          <p:nvPr/>
        </p:nvGrpSpPr>
        <p:grpSpPr>
          <a:xfrm>
            <a:off x="900293" y="1182415"/>
            <a:ext cx="10391414" cy="5114098"/>
            <a:chOff x="423586" y="1419001"/>
            <a:chExt cx="10391414" cy="5114098"/>
          </a:xfrm>
        </p:grpSpPr>
        <p:pic>
          <p:nvPicPr>
            <p:cNvPr id="9" name="Picture 8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F14F94C3-3F3D-396F-3972-3960D735411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28125" y="1698487"/>
              <a:ext cx="9135750" cy="4834612"/>
            </a:xfrm>
            <a:prstGeom prst="rect">
              <a:avLst/>
            </a:prstGeom>
          </p:spPr>
        </p:pic>
        <p:sp>
          <p:nvSpPr>
            <p:cNvPr id="4" name="AutoShape 303">
              <a:extLst>
                <a:ext uri="{FF2B5EF4-FFF2-40B4-BE49-F238E27FC236}">
                  <a16:creationId xmlns:a16="http://schemas.microsoft.com/office/drawing/2014/main" id="{33630863-175C-D54E-0609-51A251050DD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143249" y="3259077"/>
              <a:ext cx="248258" cy="428665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" name="Rounded Rectangle 143">
              <a:extLst>
                <a:ext uri="{FF2B5EF4-FFF2-40B4-BE49-F238E27FC236}">
                  <a16:creationId xmlns:a16="http://schemas.microsoft.com/office/drawing/2014/main" id="{63B8CAE4-B8E3-6162-CEBD-FC7B78E246C1}"/>
                </a:ext>
              </a:extLst>
            </p:cNvPr>
            <p:cNvSpPr/>
            <p:nvPr/>
          </p:nvSpPr>
          <p:spPr>
            <a:xfrm>
              <a:off x="423586" y="3122419"/>
              <a:ext cx="1719663" cy="701979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Channels for the Leaps and Bounds Travel team</a:t>
              </a:r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E7C2BB80-EB7D-A36B-312D-20B1B6DFC891}"/>
                </a:ext>
              </a:extLst>
            </p:cNvPr>
            <p:cNvSpPr/>
            <p:nvPr/>
          </p:nvSpPr>
          <p:spPr>
            <a:xfrm>
              <a:off x="5381324" y="2123256"/>
              <a:ext cx="1308568" cy="215335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1" name="Line 316">
              <a:extLst>
                <a:ext uri="{FF2B5EF4-FFF2-40B4-BE49-F238E27FC236}">
                  <a16:creationId xmlns:a16="http://schemas.microsoft.com/office/drawing/2014/main" id="{DFE91577-E735-546D-3567-A5D9CDAA412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5786371" y="1863597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" name="Rounded Rectangle 143">
              <a:extLst>
                <a:ext uri="{FF2B5EF4-FFF2-40B4-BE49-F238E27FC236}">
                  <a16:creationId xmlns:a16="http://schemas.microsoft.com/office/drawing/2014/main" id="{CADF2A2F-8585-5B21-D8FC-42065E85835B}"/>
                </a:ext>
              </a:extLst>
            </p:cNvPr>
            <p:cNvSpPr/>
            <p:nvPr/>
          </p:nvSpPr>
          <p:spPr>
            <a:xfrm>
              <a:off x="5523295" y="1419001"/>
              <a:ext cx="1005840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Channel tabs</a:t>
              </a:r>
            </a:p>
          </p:txBody>
        </p:sp>
        <p:sp>
          <p:nvSpPr>
            <p:cNvPr id="13" name="Line 316">
              <a:extLst>
                <a:ext uri="{FF2B5EF4-FFF2-40B4-BE49-F238E27FC236}">
                  <a16:creationId xmlns:a16="http://schemas.microsoft.com/office/drawing/2014/main" id="{DCE6CD55-EFFD-CCDD-1CB8-5FADEEF224F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>
              <a:off x="9835526" y="2587828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Rounded Rectangle 142">
              <a:extLst>
                <a:ext uri="{FF2B5EF4-FFF2-40B4-BE49-F238E27FC236}">
                  <a16:creationId xmlns:a16="http://schemas.microsoft.com/office/drawing/2014/main" id="{10405C8B-5332-BA3B-7077-C26EFAA8C21A}"/>
                </a:ext>
              </a:extLst>
            </p:cNvPr>
            <p:cNvSpPr/>
            <p:nvPr/>
          </p:nvSpPr>
          <p:spPr>
            <a:xfrm>
              <a:off x="9354525" y="2636433"/>
              <a:ext cx="1460475" cy="457200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b="1" kern="0" dirty="0">
                  <a:solidFill>
                    <a:schemeClr val="bg1"/>
                  </a:solidFill>
                  <a:latin typeface="Calibri"/>
                  <a:cs typeface="Calibri"/>
                </a:rPr>
                <a:t>Context-specific buttons</a:t>
              </a:r>
              <a:endParaRPr kumimoji="0" lang="en-US" sz="1300" b="1" i="0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1E9CD672-7184-CC14-519F-73FDF0CCB3AC}"/>
                </a:ext>
              </a:extLst>
            </p:cNvPr>
            <p:cNvSpPr/>
            <p:nvPr/>
          </p:nvSpPr>
          <p:spPr>
            <a:xfrm>
              <a:off x="9505741" y="2120571"/>
              <a:ext cx="1138027" cy="219456"/>
            </a:xfrm>
            <a:prstGeom prst="roundRect">
              <a:avLst/>
            </a:prstGeom>
            <a:noFill/>
            <a:ln w="28575" cap="flat" cmpd="sng" algn="ctr">
              <a:solidFill>
                <a:srgbClr val="E62428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3" name="Line 316">
              <a:extLst>
                <a:ext uri="{FF2B5EF4-FFF2-40B4-BE49-F238E27FC236}">
                  <a16:creationId xmlns:a16="http://schemas.microsoft.com/office/drawing/2014/main" id="{47D5A41C-8EED-11A3-B31C-18880569227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4537727" y="1863597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" name="Rounded Rectangle 143">
              <a:extLst>
                <a:ext uri="{FF2B5EF4-FFF2-40B4-BE49-F238E27FC236}">
                  <a16:creationId xmlns:a16="http://schemas.microsoft.com/office/drawing/2014/main" id="{2528BE08-F225-821B-2A7C-5CB662E34C2F}"/>
                </a:ext>
              </a:extLst>
            </p:cNvPr>
            <p:cNvSpPr/>
            <p:nvPr/>
          </p:nvSpPr>
          <p:spPr>
            <a:xfrm>
              <a:off x="4271429" y="1419001"/>
              <a:ext cx="1005840" cy="457200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r>
                <a:rPr lang="en-US" sz="1300" b="1" kern="0" dirty="0">
                  <a:solidFill>
                    <a:srgbClr val="FFFFFF"/>
                  </a:solidFill>
                  <a:latin typeface="Calibri"/>
                  <a:cs typeface="Calibri"/>
                </a:rPr>
                <a:t>Selected channel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1398332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desktop_app_fig.png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presence_indicators_fig.pn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settings_and_more_fig.pn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help_fig.pn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chat_ui_fig.pn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alternate_new_message_box_fig.pn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loop_components_fig.pn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loop_table_fig.pn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chat_tabs_fig.pn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people_app_fig.pn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pinned_chats_fig.pn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web_app_fig.png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pop_out_chat_fig.png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group_chat_fig.png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Logical Operations\Content\091173 Teams for Business Users\trunk\091173\images\message_actions.png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Logical Operations\Content\091173 Teams for Business Users\trunk\091173\images\message_actions.pn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travel_team_fig.png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2 Teams for Bus Users\trunk\091182\images\new_post_box_fig.png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channel_reply.png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atmention_fig.png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team_more_options_menu_fig.png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discover_feed_fig.pn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mobile_app_fig.png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global_search_fig.png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search_channel_fig.png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Logical Operations\Content\091173 Teams for Business Users\trunk\091173\images\channel_info.png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Logical Operations\Content\091173 Teams for Business Users\trunk\091173\images\channel_info.pn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teams_fig.pn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channels_tabs_fig.pn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posts_fig.pn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notifications_fig.pn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activity_feed_display.pn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XFILEPNG" val="C:\MyWIP\091181 Teams Essentials\trunk\091181\images\profile_fig.png"/>
</p:tagLst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E62428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O_OV_Template_5_0-WIDE-FIXED BULLETS.pptx" id="{121B077B-EC7F-4D52-AC4E-8DC6E6BBF38B}" vid="{3576FE7A-8CC7-45F6-BE79-02607CD7D3A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LO_OV_Template_5_1-WIDE</Template>
  <TotalTime>2867</TotalTime>
  <Words>1354</Words>
  <Application>Microsoft Office PowerPoint</Application>
  <PresentationFormat>Widescreen</PresentationFormat>
  <Paragraphs>307</Paragraphs>
  <Slides>46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9" baseType="lpstr">
      <vt:lpstr>Arial</vt:lpstr>
      <vt:lpstr>Calibri</vt:lpstr>
      <vt:lpstr>LO Choice</vt:lpstr>
      <vt:lpstr>Messaging in Teams</vt:lpstr>
      <vt:lpstr>Navigate in Teams</vt:lpstr>
      <vt:lpstr>Microsoft 365</vt:lpstr>
      <vt:lpstr>Microsoft Teams</vt:lpstr>
      <vt:lpstr>The Teams Desktop App</vt:lpstr>
      <vt:lpstr>The Teams Web App</vt:lpstr>
      <vt:lpstr>The Teams Mobile App</vt:lpstr>
      <vt:lpstr>Teams</vt:lpstr>
      <vt:lpstr>Channels and Tabs</vt:lpstr>
      <vt:lpstr>Posts</vt:lpstr>
      <vt:lpstr>Notifications</vt:lpstr>
      <vt:lpstr>The Activity Feed</vt:lpstr>
      <vt:lpstr>Activity Feed Display Options</vt:lpstr>
      <vt:lpstr>Your Teams Profile</vt:lpstr>
      <vt:lpstr>Presence Indicators</vt:lpstr>
      <vt:lpstr>Status Messages</vt:lpstr>
      <vt:lpstr>The Settings and More Menu</vt:lpstr>
      <vt:lpstr>The Help App</vt:lpstr>
      <vt:lpstr>The Command Box</vt:lpstr>
      <vt:lpstr>PowerPoint Presentation</vt:lpstr>
      <vt:lpstr>Chat with Contacts</vt:lpstr>
      <vt:lpstr>Chat in Teams</vt:lpstr>
      <vt:lpstr>Message Composition Options</vt:lpstr>
      <vt:lpstr>Loop Components</vt:lpstr>
      <vt:lpstr>Loop Tables</vt:lpstr>
      <vt:lpstr>Chat Tabs</vt:lpstr>
      <vt:lpstr>The People App</vt:lpstr>
      <vt:lpstr>Pinned Chats</vt:lpstr>
      <vt:lpstr>Separate Chat Windows</vt:lpstr>
      <vt:lpstr>Group Chats</vt:lpstr>
      <vt:lpstr>Message Actions</vt:lpstr>
      <vt:lpstr>PowerPoint Presentation</vt:lpstr>
      <vt:lpstr>PowerPoint Presentation</vt:lpstr>
      <vt:lpstr>Post in Team Channels</vt:lpstr>
      <vt:lpstr>The Teams View</vt:lpstr>
      <vt:lpstr>New Channel Posts</vt:lpstr>
      <vt:lpstr>Replies</vt:lpstr>
      <vt:lpstr>@mentions</vt:lpstr>
      <vt:lpstr>The More Options Menu</vt:lpstr>
      <vt:lpstr>The Discover Feed</vt:lpstr>
      <vt:lpstr>Global Search</vt:lpstr>
      <vt:lpstr>Channel Search</vt:lpstr>
      <vt:lpstr>Channel Details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Nufryk</dc:creator>
  <cp:lastModifiedBy>Michelle Farney</cp:lastModifiedBy>
  <cp:revision>119</cp:revision>
  <dcterms:created xsi:type="dcterms:W3CDTF">2022-10-18T17:34:42Z</dcterms:created>
  <dcterms:modified xsi:type="dcterms:W3CDTF">2024-06-13T15:04:43Z</dcterms:modified>
</cp:coreProperties>
</file>