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2"/>
  </p:notesMasterIdLst>
  <p:handoutMasterIdLst>
    <p:handoutMasterId r:id="rId33"/>
  </p:handoutMasterIdLst>
  <p:sldIdLst>
    <p:sldId id="268" r:id="rId2"/>
    <p:sldId id="298" r:id="rId3"/>
    <p:sldId id="300" r:id="rId4"/>
    <p:sldId id="301" r:id="rId5"/>
    <p:sldId id="325" r:id="rId6"/>
    <p:sldId id="303" r:id="rId7"/>
    <p:sldId id="304" r:id="rId8"/>
    <p:sldId id="305" r:id="rId9"/>
    <p:sldId id="306" r:id="rId10"/>
    <p:sldId id="299" r:id="rId11"/>
    <p:sldId id="309" r:id="rId12"/>
    <p:sldId id="308" r:id="rId13"/>
    <p:sldId id="334" r:id="rId14"/>
    <p:sldId id="324" r:id="rId15"/>
    <p:sldId id="310" r:id="rId16"/>
    <p:sldId id="312" r:id="rId17"/>
    <p:sldId id="313" r:id="rId18"/>
    <p:sldId id="314" r:id="rId19"/>
    <p:sldId id="316" r:id="rId20"/>
    <p:sldId id="335" r:id="rId21"/>
    <p:sldId id="315" r:id="rId22"/>
    <p:sldId id="317" r:id="rId23"/>
    <p:sldId id="318" r:id="rId24"/>
    <p:sldId id="319" r:id="rId25"/>
    <p:sldId id="320" r:id="rId26"/>
    <p:sldId id="337" r:id="rId27"/>
    <p:sldId id="321" r:id="rId28"/>
    <p:sldId id="322" r:id="rId29"/>
    <p:sldId id="323" r:id="rId30"/>
    <p:sldId id="266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79" autoAdjust="0"/>
  </p:normalViewPr>
  <p:slideViewPr>
    <p:cSldViewPr snapToGrid="0">
      <p:cViewPr varScale="1">
        <p:scale>
          <a:sx n="97" d="100"/>
          <a:sy n="97" d="100"/>
        </p:scale>
        <p:origin x="99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8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8256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DE6FA0-65D4-45C3-809E-CF6251452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E406E8-FCA1-41D0-B3F7-FA09018B4F38}">
      <dgm:prSet phldrT="[Text]"/>
      <dgm:spPr/>
      <dgm:t>
        <a:bodyPr/>
        <a:lstStyle/>
        <a:p>
          <a:r>
            <a:rPr lang="en-US" dirty="0"/>
            <a:t>Ad hoc, spontaneous meeting</a:t>
          </a:r>
        </a:p>
      </dgm:t>
    </dgm:pt>
    <dgm:pt modelId="{C90BAB8E-45D9-4980-B933-AE208878B017}" type="parTrans" cxnId="{FE883C93-4B94-4C01-8E46-726FE967375D}">
      <dgm:prSet/>
      <dgm:spPr/>
      <dgm:t>
        <a:bodyPr/>
        <a:lstStyle/>
        <a:p>
          <a:endParaRPr lang="en-US"/>
        </a:p>
      </dgm:t>
    </dgm:pt>
    <dgm:pt modelId="{39600B7A-10A1-45E3-8E43-C8BDF288FD56}" type="sibTrans" cxnId="{FE883C93-4B94-4C01-8E46-726FE967375D}">
      <dgm:prSet/>
      <dgm:spPr/>
      <dgm:t>
        <a:bodyPr/>
        <a:lstStyle/>
        <a:p>
          <a:endParaRPr lang="en-US"/>
        </a:p>
      </dgm:t>
    </dgm:pt>
    <dgm:pt modelId="{7C29A775-A083-46B4-A4B1-DD3399C4ECE3}">
      <dgm:prSet phldrT="[Text]"/>
      <dgm:spPr/>
      <dgm:t>
        <a:bodyPr/>
        <a:lstStyle/>
        <a:p>
          <a:r>
            <a:rPr lang="en-US" dirty="0"/>
            <a:t>Scheduled meeting</a:t>
          </a:r>
        </a:p>
      </dgm:t>
    </dgm:pt>
    <dgm:pt modelId="{43DAC562-838D-4088-9DD1-1AC1BB76F3E5}" type="parTrans" cxnId="{32B0F607-5B83-47B3-B4EE-D961229E46A3}">
      <dgm:prSet/>
      <dgm:spPr/>
      <dgm:t>
        <a:bodyPr/>
        <a:lstStyle/>
        <a:p>
          <a:endParaRPr lang="en-US"/>
        </a:p>
      </dgm:t>
    </dgm:pt>
    <dgm:pt modelId="{A05D40F6-E4E3-4B2E-AF4E-77D6C856A027}" type="sibTrans" cxnId="{32B0F607-5B83-47B3-B4EE-D961229E46A3}">
      <dgm:prSet/>
      <dgm:spPr/>
      <dgm:t>
        <a:bodyPr/>
        <a:lstStyle/>
        <a:p>
          <a:endParaRPr lang="en-US"/>
        </a:p>
      </dgm:t>
    </dgm:pt>
    <dgm:pt modelId="{E4CC30C6-0F3C-4F19-A70C-BD42866C4893}">
      <dgm:prSet phldrT="[Text]"/>
      <dgm:spPr/>
      <dgm:t>
        <a:bodyPr/>
        <a:lstStyle/>
        <a:p>
          <a:r>
            <a:rPr lang="en-US" dirty="0"/>
            <a:t>Instant meeting</a:t>
          </a:r>
        </a:p>
      </dgm:t>
    </dgm:pt>
    <dgm:pt modelId="{10FC32B2-53BF-4300-9DBF-83871EDC6E4B}" type="parTrans" cxnId="{7556BB0E-004F-496B-8460-1331570CC72D}">
      <dgm:prSet/>
      <dgm:spPr/>
      <dgm:t>
        <a:bodyPr/>
        <a:lstStyle/>
        <a:p>
          <a:endParaRPr lang="en-US"/>
        </a:p>
      </dgm:t>
    </dgm:pt>
    <dgm:pt modelId="{48CE064F-1671-4124-ADFC-FDE482E2B5FC}" type="sibTrans" cxnId="{7556BB0E-004F-496B-8460-1331570CC72D}">
      <dgm:prSet/>
      <dgm:spPr/>
      <dgm:t>
        <a:bodyPr/>
        <a:lstStyle/>
        <a:p>
          <a:endParaRPr lang="en-US"/>
        </a:p>
      </dgm:t>
    </dgm:pt>
    <dgm:pt modelId="{AFA0B2D3-8184-4495-9051-D3D31ECE86BD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Meet</a:t>
          </a:r>
          <a:r>
            <a:rPr lang="en-US" b="1" dirty="0">
              <a:sym typeface="Wingdings" panose="05000000000000000000" pitchFamily="2" charset="2"/>
            </a:rPr>
            <a:t>Meet now</a:t>
          </a:r>
          <a:r>
            <a:rPr lang="en-US" dirty="0"/>
            <a:t> (channel)</a:t>
          </a:r>
        </a:p>
      </dgm:t>
    </dgm:pt>
    <dgm:pt modelId="{7B49232A-52C9-4ABD-AE36-244B90CB1C74}" type="parTrans" cxnId="{C63BAC64-3030-457E-9F31-36D61081E649}">
      <dgm:prSet/>
      <dgm:spPr/>
      <dgm:t>
        <a:bodyPr/>
        <a:lstStyle/>
        <a:p>
          <a:endParaRPr lang="en-US"/>
        </a:p>
      </dgm:t>
    </dgm:pt>
    <dgm:pt modelId="{6CB9FE32-4794-4335-8CB9-E3249201D79B}" type="sibTrans" cxnId="{C63BAC64-3030-457E-9F31-36D61081E649}">
      <dgm:prSet/>
      <dgm:spPr/>
      <dgm:t>
        <a:bodyPr/>
        <a:lstStyle/>
        <a:p>
          <a:endParaRPr lang="en-US"/>
        </a:p>
      </dgm:t>
    </dgm:pt>
    <dgm:pt modelId="{3C51037A-EFBB-4010-8B0F-0F3F4A0CD749}">
      <dgm:prSet phldrT="[Text]"/>
      <dgm:spPr/>
      <dgm:t>
        <a:bodyPr/>
        <a:lstStyle/>
        <a:p>
          <a:r>
            <a:rPr lang="en-US" dirty="0"/>
            <a:t>Select the </a:t>
          </a:r>
          <a:r>
            <a:rPr lang="en-US" b="1" dirty="0"/>
            <a:t>Meet now</a:t>
          </a:r>
          <a:r>
            <a:rPr lang="en-US" dirty="0"/>
            <a:t> button (</a:t>
          </a:r>
          <a:r>
            <a:rPr lang="en-US" b="0" dirty="0"/>
            <a:t>calendar</a:t>
          </a:r>
          <a:r>
            <a:rPr lang="en-US" dirty="0"/>
            <a:t>)</a:t>
          </a:r>
        </a:p>
      </dgm:t>
    </dgm:pt>
    <dgm:pt modelId="{67C7367D-424F-4EA9-B991-5CBA3165CB1D}" type="parTrans" cxnId="{D7D4E333-4501-4ACA-8197-24179EB191B0}">
      <dgm:prSet/>
      <dgm:spPr/>
      <dgm:t>
        <a:bodyPr/>
        <a:lstStyle/>
        <a:p>
          <a:endParaRPr lang="en-US"/>
        </a:p>
      </dgm:t>
    </dgm:pt>
    <dgm:pt modelId="{F25FB30B-6402-4821-B307-783B4A6C30B4}" type="sibTrans" cxnId="{D7D4E333-4501-4ACA-8197-24179EB191B0}">
      <dgm:prSet/>
      <dgm:spPr/>
      <dgm:t>
        <a:bodyPr/>
        <a:lstStyle/>
        <a:p>
          <a:endParaRPr lang="en-US"/>
        </a:p>
      </dgm:t>
    </dgm:pt>
    <dgm:pt modelId="{D2E3415E-A44C-4CDC-B35D-374F20BA8E93}">
      <dgm:prSet phldrT="[Text]"/>
      <dgm:spPr/>
      <dgm:t>
        <a:bodyPr/>
        <a:lstStyle/>
        <a:p>
          <a:r>
            <a:rPr lang="en-US" dirty="0"/>
            <a:t>Prepared meeting event at specified date/time</a:t>
          </a:r>
        </a:p>
      </dgm:t>
    </dgm:pt>
    <dgm:pt modelId="{3A3C6454-38E8-49EC-AEE5-E811A43D36A8}" type="parTrans" cxnId="{79A7CB00-389E-431D-9E61-228F85881BB3}">
      <dgm:prSet/>
      <dgm:spPr/>
      <dgm:t>
        <a:bodyPr/>
        <a:lstStyle/>
        <a:p>
          <a:endParaRPr lang="en-US"/>
        </a:p>
      </dgm:t>
    </dgm:pt>
    <dgm:pt modelId="{48D7286C-2578-4BE7-AD80-A60F9050A08A}" type="sibTrans" cxnId="{79A7CB00-389E-431D-9E61-228F85881BB3}">
      <dgm:prSet/>
      <dgm:spPr/>
      <dgm:t>
        <a:bodyPr/>
        <a:lstStyle/>
        <a:p>
          <a:endParaRPr lang="en-US"/>
        </a:p>
      </dgm:t>
    </dgm:pt>
    <dgm:pt modelId="{D2E32F74-9730-4A72-A965-6F89FC31B2B4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Meet→Schedule a meeting</a:t>
          </a:r>
          <a:r>
            <a:rPr lang="en-US" dirty="0"/>
            <a:t> (channel)</a:t>
          </a:r>
        </a:p>
      </dgm:t>
    </dgm:pt>
    <dgm:pt modelId="{B1545633-06CF-43A4-8475-88C4C9D7543E}" type="parTrans" cxnId="{FF82AF85-6F4E-4057-B6E2-565548CC8C72}">
      <dgm:prSet/>
      <dgm:spPr/>
      <dgm:t>
        <a:bodyPr/>
        <a:lstStyle/>
        <a:p>
          <a:endParaRPr lang="en-US"/>
        </a:p>
      </dgm:t>
    </dgm:pt>
    <dgm:pt modelId="{F9A8DA53-C445-4E37-8412-84BD89E16DEF}" type="sibTrans" cxnId="{FF82AF85-6F4E-4057-B6E2-565548CC8C72}">
      <dgm:prSet/>
      <dgm:spPr/>
      <dgm:t>
        <a:bodyPr/>
        <a:lstStyle/>
        <a:p>
          <a:endParaRPr lang="en-US"/>
        </a:p>
      </dgm:t>
    </dgm:pt>
    <dgm:pt modelId="{919BD17C-80AE-4F0E-8C8A-B8F5E5869F03}">
      <dgm:prSet phldrT="[Text]"/>
      <dgm:spPr/>
      <dgm:t>
        <a:bodyPr/>
        <a:lstStyle/>
        <a:p>
          <a:r>
            <a:rPr lang="en-US" dirty="0"/>
            <a:t>Select </a:t>
          </a:r>
          <a:r>
            <a:rPr lang="en-US" b="1" dirty="0"/>
            <a:t>New meeting</a:t>
          </a:r>
          <a:r>
            <a:rPr lang="en-US" b="1" dirty="0">
              <a:sym typeface="Wingdings" panose="05000000000000000000" pitchFamily="2" charset="2"/>
            </a:rPr>
            <a:t>Schedule meeting </a:t>
          </a:r>
          <a:r>
            <a:rPr lang="en-US" dirty="0"/>
            <a:t>(calendar)</a:t>
          </a:r>
        </a:p>
      </dgm:t>
    </dgm:pt>
    <dgm:pt modelId="{3264C492-6D7F-4DD2-8A3D-9BC3A8DBC0EF}" type="parTrans" cxnId="{1FE95F6B-1A44-4492-928E-C193F46928E9}">
      <dgm:prSet/>
      <dgm:spPr/>
      <dgm:t>
        <a:bodyPr/>
        <a:lstStyle/>
        <a:p>
          <a:endParaRPr lang="en-US"/>
        </a:p>
      </dgm:t>
    </dgm:pt>
    <dgm:pt modelId="{31B5C003-5D0E-4AD2-BB6A-87175587595C}" type="sibTrans" cxnId="{1FE95F6B-1A44-4492-928E-C193F46928E9}">
      <dgm:prSet/>
      <dgm:spPr/>
      <dgm:t>
        <a:bodyPr/>
        <a:lstStyle/>
        <a:p>
          <a:endParaRPr lang="en-US"/>
        </a:p>
      </dgm:t>
    </dgm:pt>
    <dgm:pt modelId="{944E8183-33CB-44A4-89C2-9FE78DF7E8CE}" type="pres">
      <dgm:prSet presAssocID="{F6DE6FA0-65D4-45C3-809E-CF6251452A46}" presName="linear" presStyleCnt="0">
        <dgm:presLayoutVars>
          <dgm:dir/>
          <dgm:animLvl val="lvl"/>
          <dgm:resizeHandles val="exact"/>
        </dgm:presLayoutVars>
      </dgm:prSet>
      <dgm:spPr/>
    </dgm:pt>
    <dgm:pt modelId="{ADFD2EE1-95DE-4184-9324-0748A5671850}" type="pres">
      <dgm:prSet presAssocID="{E4CC30C6-0F3C-4F19-A70C-BD42866C4893}" presName="parentLin" presStyleCnt="0"/>
      <dgm:spPr/>
    </dgm:pt>
    <dgm:pt modelId="{92202DDF-C2A8-49B1-8B56-2EC0E30F5CD9}" type="pres">
      <dgm:prSet presAssocID="{E4CC30C6-0F3C-4F19-A70C-BD42866C4893}" presName="parentLeftMargin" presStyleLbl="node1" presStyleIdx="0" presStyleCnt="2"/>
      <dgm:spPr/>
    </dgm:pt>
    <dgm:pt modelId="{5CBCC0FF-E6EA-410F-AFAC-DD2E70B5B21B}" type="pres">
      <dgm:prSet presAssocID="{E4CC30C6-0F3C-4F19-A70C-BD42866C489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9659ABF-9B67-4412-B22D-2B09B83725CB}" type="pres">
      <dgm:prSet presAssocID="{E4CC30C6-0F3C-4F19-A70C-BD42866C4893}" presName="negativeSpace" presStyleCnt="0"/>
      <dgm:spPr/>
    </dgm:pt>
    <dgm:pt modelId="{347A2917-C1F8-495E-A676-2311E87C7F1C}" type="pres">
      <dgm:prSet presAssocID="{E4CC30C6-0F3C-4F19-A70C-BD42866C4893}" presName="childText" presStyleLbl="conFgAcc1" presStyleIdx="0" presStyleCnt="2">
        <dgm:presLayoutVars>
          <dgm:bulletEnabled val="1"/>
        </dgm:presLayoutVars>
      </dgm:prSet>
      <dgm:spPr/>
    </dgm:pt>
    <dgm:pt modelId="{0EA8BFE8-C87C-4804-91B4-F45E1227609A}" type="pres">
      <dgm:prSet presAssocID="{48CE064F-1671-4124-ADFC-FDE482E2B5FC}" presName="spaceBetweenRectangles" presStyleCnt="0"/>
      <dgm:spPr/>
    </dgm:pt>
    <dgm:pt modelId="{32903DC1-136C-4CE3-BFEC-FCA8F7CE061F}" type="pres">
      <dgm:prSet presAssocID="{7C29A775-A083-46B4-A4B1-DD3399C4ECE3}" presName="parentLin" presStyleCnt="0"/>
      <dgm:spPr/>
    </dgm:pt>
    <dgm:pt modelId="{F34EDDC8-A38D-4865-9101-DE7A5870AD9B}" type="pres">
      <dgm:prSet presAssocID="{7C29A775-A083-46B4-A4B1-DD3399C4ECE3}" presName="parentLeftMargin" presStyleLbl="node1" presStyleIdx="0" presStyleCnt="2"/>
      <dgm:spPr/>
    </dgm:pt>
    <dgm:pt modelId="{EAF55072-F6D2-4B0C-8A36-35DC0E53A1B5}" type="pres">
      <dgm:prSet presAssocID="{7C29A775-A083-46B4-A4B1-DD3399C4ECE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F334206-1928-4DD4-914D-CB7C0ADD2D2F}" type="pres">
      <dgm:prSet presAssocID="{7C29A775-A083-46B4-A4B1-DD3399C4ECE3}" presName="negativeSpace" presStyleCnt="0"/>
      <dgm:spPr/>
    </dgm:pt>
    <dgm:pt modelId="{08CC7E97-8860-4C4D-810E-A6627CE81B5C}" type="pres">
      <dgm:prSet presAssocID="{7C29A775-A083-46B4-A4B1-DD3399C4ECE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9A7CB00-389E-431D-9E61-228F85881BB3}" srcId="{7C29A775-A083-46B4-A4B1-DD3399C4ECE3}" destId="{D2E3415E-A44C-4CDC-B35D-374F20BA8E93}" srcOrd="0" destOrd="0" parTransId="{3A3C6454-38E8-49EC-AEE5-E811A43D36A8}" sibTransId="{48D7286C-2578-4BE7-AD80-A60F9050A08A}"/>
    <dgm:cxn modelId="{32B0F607-5B83-47B3-B4EE-D961229E46A3}" srcId="{F6DE6FA0-65D4-45C3-809E-CF6251452A46}" destId="{7C29A775-A083-46B4-A4B1-DD3399C4ECE3}" srcOrd="1" destOrd="0" parTransId="{43DAC562-838D-4088-9DD1-1AC1BB76F3E5}" sibTransId="{A05D40F6-E4E3-4B2E-AF4E-77D6C856A027}"/>
    <dgm:cxn modelId="{7556BB0E-004F-496B-8460-1331570CC72D}" srcId="{F6DE6FA0-65D4-45C3-809E-CF6251452A46}" destId="{E4CC30C6-0F3C-4F19-A70C-BD42866C4893}" srcOrd="0" destOrd="0" parTransId="{10FC32B2-53BF-4300-9DBF-83871EDC6E4B}" sibTransId="{48CE064F-1671-4124-ADFC-FDE482E2B5FC}"/>
    <dgm:cxn modelId="{65BC711D-792E-48EC-BBFA-5B1810D6E367}" type="presOf" srcId="{D2E3415E-A44C-4CDC-B35D-374F20BA8E93}" destId="{08CC7E97-8860-4C4D-810E-A6627CE81B5C}" srcOrd="0" destOrd="0" presId="urn:microsoft.com/office/officeart/2005/8/layout/list1"/>
    <dgm:cxn modelId="{91CE6E26-D548-45D2-86CA-5D72849FEDC4}" type="presOf" srcId="{F6DE6FA0-65D4-45C3-809E-CF6251452A46}" destId="{944E8183-33CB-44A4-89C2-9FE78DF7E8CE}" srcOrd="0" destOrd="0" presId="urn:microsoft.com/office/officeart/2005/8/layout/list1"/>
    <dgm:cxn modelId="{8E38972A-D352-4740-9550-5EE712EBA45D}" type="presOf" srcId="{92E406E8-FCA1-41D0-B3F7-FA09018B4F38}" destId="{347A2917-C1F8-495E-A676-2311E87C7F1C}" srcOrd="0" destOrd="0" presId="urn:microsoft.com/office/officeart/2005/8/layout/list1"/>
    <dgm:cxn modelId="{D7D4E333-4501-4ACA-8197-24179EB191B0}" srcId="{E4CC30C6-0F3C-4F19-A70C-BD42866C4893}" destId="{3C51037A-EFBB-4010-8B0F-0F3F4A0CD749}" srcOrd="2" destOrd="0" parTransId="{67C7367D-424F-4EA9-B991-5CBA3165CB1D}" sibTransId="{F25FB30B-6402-4821-B307-783B4A6C30B4}"/>
    <dgm:cxn modelId="{36C9235D-40FC-4EC8-B5A2-7B3BB2A32CF9}" type="presOf" srcId="{7C29A775-A083-46B4-A4B1-DD3399C4ECE3}" destId="{F34EDDC8-A38D-4865-9101-DE7A5870AD9B}" srcOrd="0" destOrd="0" presId="urn:microsoft.com/office/officeart/2005/8/layout/list1"/>
    <dgm:cxn modelId="{C63BAC64-3030-457E-9F31-36D61081E649}" srcId="{E4CC30C6-0F3C-4F19-A70C-BD42866C4893}" destId="{AFA0B2D3-8184-4495-9051-D3D31ECE86BD}" srcOrd="1" destOrd="0" parTransId="{7B49232A-52C9-4ABD-AE36-244B90CB1C74}" sibTransId="{6CB9FE32-4794-4335-8CB9-E3249201D79B}"/>
    <dgm:cxn modelId="{1FE95F6B-1A44-4492-928E-C193F46928E9}" srcId="{7C29A775-A083-46B4-A4B1-DD3399C4ECE3}" destId="{919BD17C-80AE-4F0E-8C8A-B8F5E5869F03}" srcOrd="2" destOrd="0" parTransId="{3264C492-6D7F-4DD2-8A3D-9BC3A8DBC0EF}" sibTransId="{31B5C003-5D0E-4AD2-BB6A-87175587595C}"/>
    <dgm:cxn modelId="{FF82AF85-6F4E-4057-B6E2-565548CC8C72}" srcId="{7C29A775-A083-46B4-A4B1-DD3399C4ECE3}" destId="{D2E32F74-9730-4A72-A965-6F89FC31B2B4}" srcOrd="1" destOrd="0" parTransId="{B1545633-06CF-43A4-8475-88C4C9D7543E}" sibTransId="{F9A8DA53-C445-4E37-8412-84BD89E16DEF}"/>
    <dgm:cxn modelId="{FE883C93-4B94-4C01-8E46-726FE967375D}" srcId="{E4CC30C6-0F3C-4F19-A70C-BD42866C4893}" destId="{92E406E8-FCA1-41D0-B3F7-FA09018B4F38}" srcOrd="0" destOrd="0" parTransId="{C90BAB8E-45D9-4980-B933-AE208878B017}" sibTransId="{39600B7A-10A1-45E3-8E43-C8BDF288FD56}"/>
    <dgm:cxn modelId="{399B55A5-8ECC-4D07-92BC-FF20C8EB0A23}" type="presOf" srcId="{3C51037A-EFBB-4010-8B0F-0F3F4A0CD749}" destId="{347A2917-C1F8-495E-A676-2311E87C7F1C}" srcOrd="0" destOrd="2" presId="urn:microsoft.com/office/officeart/2005/8/layout/list1"/>
    <dgm:cxn modelId="{CA2F29A9-6FCD-4211-A4A8-80BB6EE3AA8A}" type="presOf" srcId="{E4CC30C6-0F3C-4F19-A70C-BD42866C4893}" destId="{92202DDF-C2A8-49B1-8B56-2EC0E30F5CD9}" srcOrd="0" destOrd="0" presId="urn:microsoft.com/office/officeart/2005/8/layout/list1"/>
    <dgm:cxn modelId="{FC0547B9-6C19-4445-8A28-122E52576446}" type="presOf" srcId="{AFA0B2D3-8184-4495-9051-D3D31ECE86BD}" destId="{347A2917-C1F8-495E-A676-2311E87C7F1C}" srcOrd="0" destOrd="1" presId="urn:microsoft.com/office/officeart/2005/8/layout/list1"/>
    <dgm:cxn modelId="{07E0A2B9-7FDB-40DC-9BC9-EA362A9601E4}" type="presOf" srcId="{7C29A775-A083-46B4-A4B1-DD3399C4ECE3}" destId="{EAF55072-F6D2-4B0C-8A36-35DC0E53A1B5}" srcOrd="1" destOrd="0" presId="urn:microsoft.com/office/officeart/2005/8/layout/list1"/>
    <dgm:cxn modelId="{44B47ECA-692D-4B5E-A2DA-58D62EE29B56}" type="presOf" srcId="{E4CC30C6-0F3C-4F19-A70C-BD42866C4893}" destId="{5CBCC0FF-E6EA-410F-AFAC-DD2E70B5B21B}" srcOrd="1" destOrd="0" presId="urn:microsoft.com/office/officeart/2005/8/layout/list1"/>
    <dgm:cxn modelId="{422A96E0-EDE5-4BD4-B347-354A8455850E}" type="presOf" srcId="{D2E32F74-9730-4A72-A965-6F89FC31B2B4}" destId="{08CC7E97-8860-4C4D-810E-A6627CE81B5C}" srcOrd="0" destOrd="1" presId="urn:microsoft.com/office/officeart/2005/8/layout/list1"/>
    <dgm:cxn modelId="{E412AAF5-F606-44DD-8882-187625A79A4F}" type="presOf" srcId="{919BD17C-80AE-4F0E-8C8A-B8F5E5869F03}" destId="{08CC7E97-8860-4C4D-810E-A6627CE81B5C}" srcOrd="0" destOrd="2" presId="urn:microsoft.com/office/officeart/2005/8/layout/list1"/>
    <dgm:cxn modelId="{630D467A-3534-465C-842E-9C0873B6BEEA}" type="presParOf" srcId="{944E8183-33CB-44A4-89C2-9FE78DF7E8CE}" destId="{ADFD2EE1-95DE-4184-9324-0748A5671850}" srcOrd="0" destOrd="0" presId="urn:microsoft.com/office/officeart/2005/8/layout/list1"/>
    <dgm:cxn modelId="{5628C3FA-573B-4F7A-BB59-F97AB17D0583}" type="presParOf" srcId="{ADFD2EE1-95DE-4184-9324-0748A5671850}" destId="{92202DDF-C2A8-49B1-8B56-2EC0E30F5CD9}" srcOrd="0" destOrd="0" presId="urn:microsoft.com/office/officeart/2005/8/layout/list1"/>
    <dgm:cxn modelId="{C963E43E-F7EF-47E9-B52F-F79AF89D79E7}" type="presParOf" srcId="{ADFD2EE1-95DE-4184-9324-0748A5671850}" destId="{5CBCC0FF-E6EA-410F-AFAC-DD2E70B5B21B}" srcOrd="1" destOrd="0" presId="urn:microsoft.com/office/officeart/2005/8/layout/list1"/>
    <dgm:cxn modelId="{7CBAF447-2A55-4E30-8F8A-E1C1B024E4AB}" type="presParOf" srcId="{944E8183-33CB-44A4-89C2-9FE78DF7E8CE}" destId="{C9659ABF-9B67-4412-B22D-2B09B83725CB}" srcOrd="1" destOrd="0" presId="urn:microsoft.com/office/officeart/2005/8/layout/list1"/>
    <dgm:cxn modelId="{FFBD3D39-3303-4508-93F9-89D60579E8C3}" type="presParOf" srcId="{944E8183-33CB-44A4-89C2-9FE78DF7E8CE}" destId="{347A2917-C1F8-495E-A676-2311E87C7F1C}" srcOrd="2" destOrd="0" presId="urn:microsoft.com/office/officeart/2005/8/layout/list1"/>
    <dgm:cxn modelId="{3EFE4CEB-A075-446F-AAE8-CE58ACA95C0F}" type="presParOf" srcId="{944E8183-33CB-44A4-89C2-9FE78DF7E8CE}" destId="{0EA8BFE8-C87C-4804-91B4-F45E1227609A}" srcOrd="3" destOrd="0" presId="urn:microsoft.com/office/officeart/2005/8/layout/list1"/>
    <dgm:cxn modelId="{10B6A2C9-D234-417D-898D-4803F366CF9C}" type="presParOf" srcId="{944E8183-33CB-44A4-89C2-9FE78DF7E8CE}" destId="{32903DC1-136C-4CE3-BFEC-FCA8F7CE061F}" srcOrd="4" destOrd="0" presId="urn:microsoft.com/office/officeart/2005/8/layout/list1"/>
    <dgm:cxn modelId="{CF0187C1-565F-441D-875B-F003C416DE6A}" type="presParOf" srcId="{32903DC1-136C-4CE3-BFEC-FCA8F7CE061F}" destId="{F34EDDC8-A38D-4865-9101-DE7A5870AD9B}" srcOrd="0" destOrd="0" presId="urn:microsoft.com/office/officeart/2005/8/layout/list1"/>
    <dgm:cxn modelId="{FB0BC819-1B03-4FB2-824F-9170FCC25DCE}" type="presParOf" srcId="{32903DC1-136C-4CE3-BFEC-FCA8F7CE061F}" destId="{EAF55072-F6D2-4B0C-8A36-35DC0E53A1B5}" srcOrd="1" destOrd="0" presId="urn:microsoft.com/office/officeart/2005/8/layout/list1"/>
    <dgm:cxn modelId="{0FE9DEE7-7296-49BC-B4B2-9AEB73592C9D}" type="presParOf" srcId="{944E8183-33CB-44A4-89C2-9FE78DF7E8CE}" destId="{0F334206-1928-4DD4-914D-CB7C0ADD2D2F}" srcOrd="5" destOrd="0" presId="urn:microsoft.com/office/officeart/2005/8/layout/list1"/>
    <dgm:cxn modelId="{D245E98E-84CC-450A-8627-C276132B6567}" type="presParOf" srcId="{944E8183-33CB-44A4-89C2-9FE78DF7E8CE}" destId="{08CC7E97-8860-4C4D-810E-A6627CE81B5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A2917-C1F8-495E-A676-2311E87C7F1C}">
      <dsp:nvSpPr>
        <dsp:cNvPr id="0" name=""/>
        <dsp:cNvSpPr/>
      </dsp:nvSpPr>
      <dsp:spPr>
        <a:xfrm>
          <a:off x="0" y="595233"/>
          <a:ext cx="9058787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063" tIns="562356" rIns="703063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Ad hoc, spontaneous meeting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Meet</a:t>
          </a:r>
          <a:r>
            <a:rPr lang="en-US" sz="2700" b="1" kern="1200" dirty="0">
              <a:sym typeface="Wingdings" panose="05000000000000000000" pitchFamily="2" charset="2"/>
            </a:rPr>
            <a:t>Meet now</a:t>
          </a:r>
          <a:r>
            <a:rPr lang="en-US" sz="2700" kern="1200" dirty="0"/>
            <a:t> (channel)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the </a:t>
          </a:r>
          <a:r>
            <a:rPr lang="en-US" sz="2700" b="1" kern="1200" dirty="0"/>
            <a:t>Meet now</a:t>
          </a:r>
          <a:r>
            <a:rPr lang="en-US" sz="2700" kern="1200" dirty="0"/>
            <a:t> button (</a:t>
          </a:r>
          <a:r>
            <a:rPr lang="en-US" sz="2700" b="0" kern="1200" dirty="0"/>
            <a:t>calendar</a:t>
          </a:r>
          <a:r>
            <a:rPr lang="en-US" sz="2700" kern="1200" dirty="0"/>
            <a:t>)</a:t>
          </a:r>
        </a:p>
      </dsp:txBody>
      <dsp:txXfrm>
        <a:off x="0" y="595233"/>
        <a:ext cx="9058787" cy="2041200"/>
      </dsp:txXfrm>
    </dsp:sp>
    <dsp:sp modelId="{5CBCC0FF-E6EA-410F-AFAC-DD2E70B5B21B}">
      <dsp:nvSpPr>
        <dsp:cNvPr id="0" name=""/>
        <dsp:cNvSpPr/>
      </dsp:nvSpPr>
      <dsp:spPr>
        <a:xfrm>
          <a:off x="452939" y="196713"/>
          <a:ext cx="6341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680" tIns="0" rIns="23968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Instant meeting</a:t>
          </a:r>
        </a:p>
      </dsp:txBody>
      <dsp:txXfrm>
        <a:off x="491847" y="235621"/>
        <a:ext cx="6263334" cy="719224"/>
      </dsp:txXfrm>
    </dsp:sp>
    <dsp:sp modelId="{08CC7E97-8860-4C4D-810E-A6627CE81B5C}">
      <dsp:nvSpPr>
        <dsp:cNvPr id="0" name=""/>
        <dsp:cNvSpPr/>
      </dsp:nvSpPr>
      <dsp:spPr>
        <a:xfrm>
          <a:off x="0" y="3180753"/>
          <a:ext cx="9058787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063" tIns="562356" rIns="703063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Prepared meeting event at specified date/time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Meet→Schedule a meeting</a:t>
          </a:r>
          <a:r>
            <a:rPr lang="en-US" sz="2700" kern="1200" dirty="0"/>
            <a:t> (channel)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Select </a:t>
          </a:r>
          <a:r>
            <a:rPr lang="en-US" sz="2700" b="1" kern="1200" dirty="0"/>
            <a:t>New meeting</a:t>
          </a:r>
          <a:r>
            <a:rPr lang="en-US" sz="2700" b="1" kern="1200" dirty="0">
              <a:sym typeface="Wingdings" panose="05000000000000000000" pitchFamily="2" charset="2"/>
            </a:rPr>
            <a:t>Schedule meeting </a:t>
          </a:r>
          <a:r>
            <a:rPr lang="en-US" sz="2700" kern="1200" dirty="0"/>
            <a:t>(calendar)</a:t>
          </a:r>
        </a:p>
      </dsp:txBody>
      <dsp:txXfrm>
        <a:off x="0" y="3180753"/>
        <a:ext cx="9058787" cy="2041200"/>
      </dsp:txXfrm>
    </dsp:sp>
    <dsp:sp modelId="{EAF55072-F6D2-4B0C-8A36-35DC0E53A1B5}">
      <dsp:nvSpPr>
        <dsp:cNvPr id="0" name=""/>
        <dsp:cNvSpPr/>
      </dsp:nvSpPr>
      <dsp:spPr>
        <a:xfrm>
          <a:off x="452939" y="2782233"/>
          <a:ext cx="6341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680" tIns="0" rIns="23968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Scheduled meeting</a:t>
          </a:r>
        </a:p>
      </dsp:txBody>
      <dsp:txXfrm>
        <a:off x="491847" y="2821141"/>
        <a:ext cx="626333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Call People in Teams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Meet in Teams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and Meeting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250EB-C28B-2566-E0E1-C0207F115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in Teams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10DAC-A470-8304-CB0F-A8FBD0EAB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60752-BD21-5463-E820-CDB0846B7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37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D4629-822A-579D-8BFB-D87055EF3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 in Teams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13327C-D4D7-A1C6-CCE6-4719EE32F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5373994-1988-C819-A0C8-7FF75F9B0D13}"/>
              </a:ext>
            </a:extLst>
          </p:cNvPr>
          <p:cNvGraphicFramePr/>
          <p:nvPr/>
        </p:nvGraphicFramePr>
        <p:xfrm>
          <a:off x="2031999" y="985843"/>
          <a:ext cx="90587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4BF1027-7D01-1E7C-C19A-F685327CEA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7492" y="1416135"/>
            <a:ext cx="1105054" cy="371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4E5683-1023-E230-12DA-9D3F0F4CAA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7492" y="3985419"/>
            <a:ext cx="1638529" cy="3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28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B1A479-DFA0-D262-4450-54F39624E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Calendar View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D795AB-717A-BF30-EC2C-9FF12BE4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31FEB6C-38CC-607F-3080-3E64C5982310}"/>
              </a:ext>
            </a:extLst>
          </p:cNvPr>
          <p:cNvGrpSpPr/>
          <p:nvPr/>
        </p:nvGrpSpPr>
        <p:grpSpPr>
          <a:xfrm>
            <a:off x="519962" y="1030269"/>
            <a:ext cx="11031993" cy="5371342"/>
            <a:chOff x="1201848" y="1030269"/>
            <a:chExt cx="11031993" cy="5371342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3FAC16D-E19E-3222-1DDB-0CC084EF6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1849" y="1221669"/>
              <a:ext cx="9788303" cy="5179942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BBEB416-1060-59D9-2F63-85940BA9F0C6}"/>
                </a:ext>
              </a:extLst>
            </p:cNvPr>
            <p:cNvGrpSpPr/>
            <p:nvPr/>
          </p:nvGrpSpPr>
          <p:grpSpPr>
            <a:xfrm>
              <a:off x="1201848" y="1030269"/>
              <a:ext cx="11031993" cy="4768474"/>
              <a:chOff x="1201848" y="1030269"/>
              <a:chExt cx="11031993" cy="4768474"/>
            </a:xfrm>
          </p:grpSpPr>
          <p:sp>
            <p:nvSpPr>
              <p:cNvPr id="6" name="Rounded Rectangle 143">
                <a:extLst>
                  <a:ext uri="{FF2B5EF4-FFF2-40B4-BE49-F238E27FC236}">
                    <a16:creationId xmlns:a16="http://schemas.microsoft.com/office/drawing/2014/main" id="{B0F6E28E-ACF8-B10D-59FC-8D9E234FBA39}"/>
                  </a:ext>
                </a:extLst>
              </p:cNvPr>
              <p:cNvSpPr/>
              <p:nvPr/>
            </p:nvSpPr>
            <p:spPr>
              <a:xfrm>
                <a:off x="8635016" y="3922313"/>
                <a:ext cx="1579397" cy="54864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Right-click meeting to display menu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40ADFED1-D4B2-755D-21D9-1C1A6661D0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09934" y="2881352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ounded Rectangle 143">
                <a:extLst>
                  <a:ext uri="{FF2B5EF4-FFF2-40B4-BE49-F238E27FC236}">
                    <a16:creationId xmlns:a16="http://schemas.microsoft.com/office/drawing/2014/main" id="{46E0462C-9711-DF1E-E675-0A1EADC5D90D}"/>
                  </a:ext>
                </a:extLst>
              </p:cNvPr>
              <p:cNvSpPr/>
              <p:nvPr/>
            </p:nvSpPr>
            <p:spPr>
              <a:xfrm>
                <a:off x="11045121" y="2744033"/>
                <a:ext cx="118872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All-day event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BFA4B263-C05A-428E-E867-3B2E51DD437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1052834" y="2000282"/>
                <a:ext cx="0" cy="3833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DF08EF22-6E75-35D1-0F53-56266F2F0EDF}"/>
                  </a:ext>
                </a:extLst>
              </p:cNvPr>
              <p:cNvSpPr/>
              <p:nvPr/>
            </p:nvSpPr>
            <p:spPr>
              <a:xfrm>
                <a:off x="11045121" y="2034397"/>
                <a:ext cx="109728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View layout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953B30A-ED07-8D6C-2A5D-6ABCD1F3E8C1}"/>
                  </a:ext>
                </a:extLst>
              </p:cNvPr>
              <p:cNvSpPr/>
              <p:nvPr/>
            </p:nvSpPr>
            <p:spPr>
              <a:xfrm>
                <a:off x="9816116" y="2082771"/>
                <a:ext cx="996291" cy="226264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16AB34-DF00-AD90-205E-80C5212141C7}"/>
                  </a:ext>
                </a:extLst>
              </p:cNvPr>
              <p:cNvSpPr/>
              <p:nvPr/>
            </p:nvSpPr>
            <p:spPr>
              <a:xfrm>
                <a:off x="1201848" y="2748835"/>
                <a:ext cx="465027" cy="44204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9D6E356B-C7D1-0FDF-BDAC-6DD8A14C27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753" y="1032415"/>
                <a:ext cx="0" cy="105035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ounded Rectangle 143">
                <a:extLst>
                  <a:ext uri="{FF2B5EF4-FFF2-40B4-BE49-F238E27FC236}">
                    <a16:creationId xmlns:a16="http://schemas.microsoft.com/office/drawing/2014/main" id="{73DBDC4F-41D8-C34F-7289-111160380EB9}"/>
                  </a:ext>
                </a:extLst>
              </p:cNvPr>
              <p:cNvSpPr/>
              <p:nvPr/>
            </p:nvSpPr>
            <p:spPr>
              <a:xfrm>
                <a:off x="1314656" y="1030269"/>
                <a:ext cx="2920193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Navigate back/for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ward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 a week 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3254866-B1E0-9799-A63B-EF02BE4F7144}"/>
                  </a:ext>
                </a:extLst>
              </p:cNvPr>
              <p:cNvSpPr/>
              <p:nvPr/>
            </p:nvSpPr>
            <p:spPr>
              <a:xfrm>
                <a:off x="2512322" y="2084917"/>
                <a:ext cx="483675" cy="224118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7E6F7299-065C-A40E-1876-028286E983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47306" y="2196384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61A08B9D-5B66-A896-5E44-07D0613196A9}"/>
                  </a:ext>
                </a:extLst>
              </p:cNvPr>
              <p:cNvSpPr/>
              <p:nvPr/>
            </p:nvSpPr>
            <p:spPr>
              <a:xfrm>
                <a:off x="3943496" y="2054790"/>
                <a:ext cx="1708799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Navigate to a month</a:t>
                </a:r>
              </a:p>
            </p:txBody>
          </p:sp>
          <p:sp>
            <p:nvSpPr>
              <p:cNvPr id="19" name="AutoShape 302">
                <a:extLst>
                  <a:ext uri="{FF2B5EF4-FFF2-40B4-BE49-F238E27FC236}">
                    <a16:creationId xmlns:a16="http://schemas.microsoft.com/office/drawing/2014/main" id="{CE9FFD85-35FD-C038-64ED-B42DD3A6D1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8461372" y="3221090"/>
                <a:ext cx="168278" cy="2050444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2A2B2F8-EA2B-C4EA-A9CC-933318E2A0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3119" y="5691906"/>
                <a:ext cx="685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ounded Rectangle 143">
                <a:extLst>
                  <a:ext uri="{FF2B5EF4-FFF2-40B4-BE49-F238E27FC236}">
                    <a16:creationId xmlns:a16="http://schemas.microsoft.com/office/drawing/2014/main" id="{3EE16F4F-E1D4-9C74-C19F-123B058072BD}"/>
                  </a:ext>
                </a:extLst>
              </p:cNvPr>
              <p:cNvSpPr/>
              <p:nvPr/>
            </p:nvSpPr>
            <p:spPr>
              <a:xfrm>
                <a:off x="3777495" y="5524423"/>
                <a:ext cx="1708799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Current day &amp; time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5496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D33C-44A0-310E-C789-8DB464A26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a Meeting Event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41111-BCE5-240C-2FAF-7D238D8F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AE8381-80A8-0E0A-9410-09EEFFAF33E4}"/>
              </a:ext>
            </a:extLst>
          </p:cNvPr>
          <p:cNvGrpSpPr/>
          <p:nvPr/>
        </p:nvGrpSpPr>
        <p:grpSpPr>
          <a:xfrm>
            <a:off x="1201849" y="1253670"/>
            <a:ext cx="9788303" cy="5179942"/>
            <a:chOff x="1570891" y="1082220"/>
            <a:chExt cx="9788303" cy="5179942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0BB5864-8828-28E4-E559-D2536ACBA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0891" y="1082220"/>
              <a:ext cx="9788303" cy="5179942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F4C5F15-5A33-C1D1-E25A-D892D96B56D8}"/>
                </a:ext>
              </a:extLst>
            </p:cNvPr>
            <p:cNvGrpSpPr/>
            <p:nvPr/>
          </p:nvGrpSpPr>
          <p:grpSpPr>
            <a:xfrm>
              <a:off x="2624930" y="1841455"/>
              <a:ext cx="8338439" cy="3511595"/>
              <a:chOff x="2624930" y="1841455"/>
              <a:chExt cx="8338439" cy="3511595"/>
            </a:xfrm>
          </p:grpSpPr>
          <p:sp>
            <p:nvSpPr>
              <p:cNvPr id="6" name="AutoShape 302">
                <a:extLst>
                  <a:ext uri="{FF2B5EF4-FFF2-40B4-BE49-F238E27FC236}">
                    <a16:creationId xmlns:a16="http://schemas.microsoft.com/office/drawing/2014/main" id="{C37C1FAA-C978-A786-13C0-F5E3CEDAE21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768425" y="2230667"/>
                <a:ext cx="181595" cy="1593345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401BB880-22B7-CA38-FC04-D84501A45729}"/>
                  </a:ext>
                </a:extLst>
              </p:cNvPr>
              <p:cNvSpPr/>
              <p:nvPr/>
            </p:nvSpPr>
            <p:spPr>
              <a:xfrm>
                <a:off x="7762585" y="2814732"/>
                <a:ext cx="1005840" cy="41148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Attendees RSVP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8929EAE-4AAB-7CB5-8098-577755B33E33}"/>
                  </a:ext>
                </a:extLst>
              </p:cNvPr>
              <p:cNvSpPr/>
              <p:nvPr/>
            </p:nvSpPr>
            <p:spPr>
              <a:xfrm>
                <a:off x="2624930" y="5123908"/>
                <a:ext cx="1232696" cy="229142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0ACC0DF-592B-389A-46B9-FC52ED8C8861}"/>
                  </a:ext>
                </a:extLst>
              </p:cNvPr>
              <p:cNvCxnSpPr>
                <a:cxnSpLocks/>
                <a:stCxn id="11" idx="2"/>
              </p:cNvCxnSpPr>
              <p:nvPr/>
            </p:nvCxnSpPr>
            <p:spPr>
              <a:xfrm flipV="1">
                <a:off x="9866089" y="1841455"/>
                <a:ext cx="0" cy="351159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17D46006-4772-EB5E-054C-3EDB555DBA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57626" y="5252586"/>
                <a:ext cx="64008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ounded Rectangle 143">
                <a:extLst>
                  <a:ext uri="{FF2B5EF4-FFF2-40B4-BE49-F238E27FC236}">
                    <a16:creationId xmlns:a16="http://schemas.microsoft.com/office/drawing/2014/main" id="{F94E9C36-1195-71DD-217F-FCF9050CC86A}"/>
                  </a:ext>
                </a:extLst>
              </p:cNvPr>
              <p:cNvSpPr/>
              <p:nvPr/>
            </p:nvSpPr>
            <p:spPr>
              <a:xfrm>
                <a:off x="8768809" y="5078730"/>
                <a:ext cx="219456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Select to join this meeting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1D1E670-D2B8-3252-8848-1CE01246FF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05201" y="2737058"/>
                <a:ext cx="109728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ounded Rectangle 143">
                <a:extLst>
                  <a:ext uri="{FF2B5EF4-FFF2-40B4-BE49-F238E27FC236}">
                    <a16:creationId xmlns:a16="http://schemas.microsoft.com/office/drawing/2014/main" id="{EA726C4B-D7D7-C9D2-9965-9CD2D94EB4B5}"/>
                  </a:ext>
                </a:extLst>
              </p:cNvPr>
              <p:cNvSpPr/>
              <p:nvPr/>
            </p:nvSpPr>
            <p:spPr>
              <a:xfrm>
                <a:off x="3672190" y="2580848"/>
                <a:ext cx="219456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Expand to view meeting info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509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4B6D8-D36C-0E21-EC1C-5297DC268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Meeting Creation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118C1-DCB7-318A-5DE9-FEA2F30F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179612-30F1-B9DF-35FD-ABB1ED6856F7}"/>
              </a:ext>
            </a:extLst>
          </p:cNvPr>
          <p:cNvGrpSpPr/>
          <p:nvPr/>
        </p:nvGrpSpPr>
        <p:grpSpPr>
          <a:xfrm>
            <a:off x="1516621" y="1288617"/>
            <a:ext cx="9158759" cy="4813118"/>
            <a:chOff x="1516620" y="1288617"/>
            <a:chExt cx="9158759" cy="48131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3A13408-89B8-9782-A2F9-354C38AF5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16620" y="1288617"/>
              <a:ext cx="9158759" cy="481311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14A721E-7E80-4E9B-9B75-4675A2D45153}"/>
                </a:ext>
              </a:extLst>
            </p:cNvPr>
            <p:cNvSpPr/>
            <p:nvPr/>
          </p:nvSpPr>
          <p:spPr>
            <a:xfrm>
              <a:off x="7244182" y="5237496"/>
              <a:ext cx="1919878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Space for a message (e.g., a meeting agenda)</a:t>
              </a:r>
            </a:p>
          </p:txBody>
        </p:sp>
        <p:sp>
          <p:nvSpPr>
            <p:cNvPr id="9" name="AutoShape 302">
              <a:extLst>
                <a:ext uri="{FF2B5EF4-FFF2-40B4-BE49-F238E27FC236}">
                  <a16:creationId xmlns:a16="http://schemas.microsoft.com/office/drawing/2014/main" id="{7EF2A417-CC31-0EBF-CEB3-58E484F8E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724" y="5095875"/>
              <a:ext cx="187458" cy="67965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75F11D-E7EB-7789-CBE0-8CE638185E77}"/>
                </a:ext>
              </a:extLst>
            </p:cNvPr>
            <p:cNvSpPr/>
            <p:nvPr/>
          </p:nvSpPr>
          <p:spPr>
            <a:xfrm>
              <a:off x="2038350" y="2674079"/>
              <a:ext cx="2803247" cy="42154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0D4CE04-95D6-DF49-1863-ADE1FA6EBC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1597" y="2544825"/>
              <a:ext cx="521730" cy="25850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CB1A26F3-A081-699E-6B1C-4BC35EC3E2F9}"/>
                </a:ext>
              </a:extLst>
            </p:cNvPr>
            <p:cNvSpPr/>
            <p:nvPr/>
          </p:nvSpPr>
          <p:spPr>
            <a:xfrm>
              <a:off x="5064644" y="2438674"/>
              <a:ext cx="17068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Required attendees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15D7E9-5475-3AB8-A492-7AA2484982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42459" y="3919393"/>
              <a:ext cx="380889" cy="2177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DB9EDC88-A721-BB4B-5910-E4282F3C0B9C}"/>
                </a:ext>
              </a:extLst>
            </p:cNvPr>
            <p:cNvSpPr/>
            <p:nvPr/>
          </p:nvSpPr>
          <p:spPr>
            <a:xfrm>
              <a:off x="4602906" y="3746366"/>
              <a:ext cx="1493093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 (optional)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6530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FE2B6-1185-22D4-97F3-A1FE31EE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Scheduling Assistant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98CB7-3DF6-7558-9466-320844B4C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DDC56D9-BC09-2E2E-BC07-1E2F336F4B01}"/>
              </a:ext>
            </a:extLst>
          </p:cNvPr>
          <p:cNvGrpSpPr/>
          <p:nvPr/>
        </p:nvGrpSpPr>
        <p:grpSpPr>
          <a:xfrm>
            <a:off x="738733" y="1185367"/>
            <a:ext cx="10714535" cy="5241380"/>
            <a:chOff x="387201" y="1360252"/>
            <a:chExt cx="10714535" cy="52413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359CD65-8B24-7AA1-8A5F-6A9579D30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16621" y="1360252"/>
              <a:ext cx="9158759" cy="4813118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2F098152-D08F-9863-DDC1-6F25DBFE172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51151" y="4127873"/>
              <a:ext cx="152400" cy="115627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D29BC33-99DA-9A88-F224-D306ECCE61D0}"/>
                </a:ext>
              </a:extLst>
            </p:cNvPr>
            <p:cNvSpPr/>
            <p:nvPr/>
          </p:nvSpPr>
          <p:spPr>
            <a:xfrm>
              <a:off x="387201" y="4463169"/>
              <a:ext cx="114668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Availability status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81745376-413C-F8BE-B971-F39CC8950BF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9936786" y="4885755"/>
              <a:ext cx="41990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555D1900-1ADA-8CBA-2163-D036B5D5E480}"/>
                </a:ext>
              </a:extLst>
            </p:cNvPr>
            <p:cNvSpPr/>
            <p:nvPr/>
          </p:nvSpPr>
          <p:spPr>
            <a:xfrm>
              <a:off x="10140638" y="4729341"/>
              <a:ext cx="96109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Tentative</a:t>
              </a:r>
            </a:p>
          </p:txBody>
        </p:sp>
        <p:sp>
          <p:nvSpPr>
            <p:cNvPr id="14" name="AutoShape 302">
              <a:extLst>
                <a:ext uri="{FF2B5EF4-FFF2-40B4-BE49-F238E27FC236}">
                  <a16:creationId xmlns:a16="http://schemas.microsoft.com/office/drawing/2014/main" id="{C80135AC-41B1-4B9E-2A73-02471CA6D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037" y="3773492"/>
              <a:ext cx="236553" cy="223832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14B00C68-96B0-A091-AF79-2DC409ADFC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 flipV="1">
              <a:off x="4356710" y="2010005"/>
              <a:ext cx="555949" cy="2190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BB1E9FF-1854-D222-E973-29A594106621}"/>
                </a:ext>
              </a:extLst>
            </p:cNvPr>
            <p:cNvSpPr/>
            <p:nvPr/>
          </p:nvSpPr>
          <p:spPr>
            <a:xfrm>
              <a:off x="1962498" y="2390906"/>
              <a:ext cx="4762069" cy="555949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D211C53F-14E8-C5F3-285B-ED1D77D81013}"/>
                </a:ext>
              </a:extLst>
            </p:cNvPr>
            <p:cNvSpPr/>
            <p:nvPr/>
          </p:nvSpPr>
          <p:spPr>
            <a:xfrm>
              <a:off x="4634684" y="1714564"/>
              <a:ext cx="1861283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date and time</a:t>
              </a: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E2777E01-8490-EB10-3488-B039ED4543B2}"/>
                </a:ext>
              </a:extLst>
            </p:cNvPr>
            <p:cNvSpPr/>
            <p:nvPr/>
          </p:nvSpPr>
          <p:spPr>
            <a:xfrm>
              <a:off x="5490127" y="6326994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Scroll bar</a:t>
              </a:r>
            </a:p>
          </p:txBody>
        </p:sp>
        <p:sp>
          <p:nvSpPr>
            <p:cNvPr id="22" name="AutoShape 302">
              <a:extLst>
                <a:ext uri="{FF2B5EF4-FFF2-40B4-BE49-F238E27FC236}">
                  <a16:creationId xmlns:a16="http://schemas.microsoft.com/office/drawing/2014/main" id="{1CD9A58B-51C7-36ED-08BF-F2B207B121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912269" y="5512521"/>
              <a:ext cx="161556" cy="14630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Line 315">
              <a:extLst>
                <a:ext uri="{FF2B5EF4-FFF2-40B4-BE49-F238E27FC236}">
                  <a16:creationId xmlns:a16="http://schemas.microsoft.com/office/drawing/2014/main" id="{FFB62FBE-B30C-36C7-8013-5D2B177CF8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60396" y="4564728"/>
              <a:ext cx="6593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89525E00-1365-1072-DE8D-AEBCDD9745FC}"/>
                </a:ext>
              </a:extLst>
            </p:cNvPr>
            <p:cNvSpPr/>
            <p:nvPr/>
          </p:nvSpPr>
          <p:spPr>
            <a:xfrm>
              <a:off x="5039114" y="4698784"/>
              <a:ext cx="1200445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date and time</a:t>
              </a:r>
            </a:p>
          </p:txBody>
        </p:sp>
        <p:sp>
          <p:nvSpPr>
            <p:cNvPr id="25" name="Line 315">
              <a:extLst>
                <a:ext uri="{FF2B5EF4-FFF2-40B4-BE49-F238E27FC236}">
                  <a16:creationId xmlns:a16="http://schemas.microsoft.com/office/drawing/2014/main" id="{9F3342E4-F86F-485A-8791-D34F765971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50763" y="4561624"/>
              <a:ext cx="8937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A69E0F89-23D9-EC86-5049-AE255DC41386}"/>
                </a:ext>
              </a:extLst>
            </p:cNvPr>
            <p:cNvSpPr/>
            <p:nvPr/>
          </p:nvSpPr>
          <p:spPr>
            <a:xfrm>
              <a:off x="2852613" y="4424464"/>
              <a:ext cx="1200445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Unavailable</a:t>
              </a:r>
            </a:p>
          </p:txBody>
        </p:sp>
        <p:sp>
          <p:nvSpPr>
            <p:cNvPr id="4" name="Line 315">
              <a:extLst>
                <a:ext uri="{FF2B5EF4-FFF2-40B4-BE49-F238E27FC236}">
                  <a16:creationId xmlns:a16="http://schemas.microsoft.com/office/drawing/2014/main" id="{DFD64FCD-DDD5-8E0D-B152-5252E605EF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88361" y="4272837"/>
              <a:ext cx="479243" cy="2743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D894BAD8-18D0-3EBA-B28E-7C682C39EF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73591" y="4567170"/>
              <a:ext cx="446198" cy="5384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52219A26-DF9F-0298-DC4C-513B6ED6C105}"/>
                </a:ext>
              </a:extLst>
            </p:cNvPr>
            <p:cNvSpPr/>
            <p:nvPr/>
          </p:nvSpPr>
          <p:spPr>
            <a:xfrm>
              <a:off x="8340355" y="4417449"/>
              <a:ext cx="659393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Busy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07537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EDB912-26FF-4FC3-DEC2-E48F56CB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DC2404-3F35-B37A-E146-3B535DD7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Cancellation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A1361C-2901-9D3C-62C9-67910263B1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Only the meeting organizer can cancel the meeting. </a:t>
            </a:r>
          </a:p>
          <a:p>
            <a:r>
              <a:rPr lang="en-US" dirty="0"/>
              <a:t>In the team channel, the meeting banner appears with "Canceled" and a line through the meeting name.</a:t>
            </a:r>
          </a:p>
          <a:p>
            <a:r>
              <a:rPr lang="en-US" dirty="0"/>
              <a:t>In Calendar view, the meeting is immediately removed from the organizer's calendar. </a:t>
            </a:r>
          </a:p>
          <a:p>
            <a:r>
              <a:rPr lang="en-US" dirty="0"/>
              <a:t>Participants can view the meeting details and remove it from their calendars.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BB1981-A3D8-52A4-E768-B4AA783C16C6}"/>
              </a:ext>
            </a:extLst>
          </p:cNvPr>
          <p:cNvGrpSpPr/>
          <p:nvPr/>
        </p:nvGrpSpPr>
        <p:grpSpPr>
          <a:xfrm>
            <a:off x="399939" y="2758262"/>
            <a:ext cx="5342784" cy="2337964"/>
            <a:chOff x="455901" y="2170483"/>
            <a:chExt cx="5342784" cy="2337964"/>
          </a:xfrm>
        </p:grpSpPr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01AEB94-61C9-C23A-E2EB-0E405BCB0185}"/>
                </a:ext>
              </a:extLst>
            </p:cNvPr>
            <p:cNvSpPr/>
            <p:nvPr/>
          </p:nvSpPr>
          <p:spPr>
            <a:xfrm>
              <a:off x="1709973" y="2170483"/>
              <a:ext cx="28346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Canceled event in the Teams channel</a:t>
              </a:r>
            </a:p>
          </p:txBody>
        </p:sp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2FE8A192-FC72-9EB9-C700-28CA9F97C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901" y="2540053"/>
              <a:ext cx="5342784" cy="1968394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4E17A3-1B7F-552D-0710-EF96871D5ED1}"/>
              </a:ext>
            </a:extLst>
          </p:cNvPr>
          <p:cNvGrpSpPr/>
          <p:nvPr/>
        </p:nvGrpSpPr>
        <p:grpSpPr>
          <a:xfrm>
            <a:off x="6096000" y="2758262"/>
            <a:ext cx="5316470" cy="3665575"/>
            <a:chOff x="6510919" y="2108041"/>
            <a:chExt cx="5316470" cy="3665575"/>
          </a:xfrm>
        </p:grpSpPr>
        <p:pic>
          <p:nvPicPr>
            <p:cNvPr id="21" name="Picture 20" descr="A screenshot of a chat&#10;&#10;Description automatically generated">
              <a:extLst>
                <a:ext uri="{FF2B5EF4-FFF2-40B4-BE49-F238E27FC236}">
                  <a16:creationId xmlns:a16="http://schemas.microsoft.com/office/drawing/2014/main" id="{B570B00A-FA9D-B081-4274-37B92F7F7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0919" y="2444803"/>
              <a:ext cx="2484335" cy="1592718"/>
            </a:xfrm>
            <a:prstGeom prst="rect">
              <a:avLst/>
            </a:prstGeom>
          </p:spPr>
        </p:pic>
        <p:pic>
          <p:nvPicPr>
            <p:cNvPr id="23" name="Picture 22" descr="A screenshot of a calendar&#10;&#10;Description automatically generated">
              <a:extLst>
                <a:ext uri="{FF2B5EF4-FFF2-40B4-BE49-F238E27FC236}">
                  <a16:creationId xmlns:a16="http://schemas.microsoft.com/office/drawing/2014/main" id="{A4E99DB4-5CB4-4903-0914-885EFAA82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97499" y="3122388"/>
              <a:ext cx="2629890" cy="2651228"/>
            </a:xfrm>
            <a:prstGeom prst="rect">
              <a:avLst/>
            </a:prstGeom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DAB6E082-1C49-FE87-75A3-428113163B0D}"/>
                </a:ext>
              </a:extLst>
            </p:cNvPr>
            <p:cNvSpPr/>
            <p:nvPr/>
          </p:nvSpPr>
          <p:spPr>
            <a:xfrm>
              <a:off x="7991183" y="2108041"/>
              <a:ext cx="32004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Canceled event in a participant's calendar</a:t>
              </a:r>
            </a:p>
          </p:txBody>
        </p:sp>
        <p:sp>
          <p:nvSpPr>
            <p:cNvPr id="24" name="Arc 1">
              <a:extLst>
                <a:ext uri="{FF2B5EF4-FFF2-40B4-BE49-F238E27FC236}">
                  <a16:creationId xmlns:a16="http://schemas.microsoft.com/office/drawing/2014/main" id="{2EC966AC-85EC-C295-BE03-B6FA3BAA2F06}"/>
                </a:ext>
              </a:extLst>
            </p:cNvPr>
            <p:cNvSpPr/>
            <p:nvPr/>
          </p:nvSpPr>
          <p:spPr>
            <a:xfrm rot="17278228">
              <a:off x="8010129" y="3603736"/>
              <a:ext cx="1930879" cy="456542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39704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5052B6-8B7F-3EEA-2B0E-F3BDC5366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in a Teams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518004-EA14-7EAD-D33B-6B7E24EB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00480441-9BEE-DA42-3E62-2115A499B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89536"/>
              </p:ext>
            </p:extLst>
          </p:nvPr>
        </p:nvGraphicFramePr>
        <p:xfrm>
          <a:off x="1695819" y="1035982"/>
          <a:ext cx="8800362" cy="5468112"/>
        </p:xfrm>
        <a:graphic>
          <a:graphicData uri="http://schemas.openxmlformats.org/drawingml/2006/table">
            <a:tbl>
              <a:tblPr/>
              <a:tblGrid>
                <a:gridCol w="2037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2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Role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Capabilities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Attendee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Speak and share video.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Participate in meeting chat.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Privately view a PowerPoint file shared by someone else.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Use apps.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Presenter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Attendee capabilities plus: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Share content.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Take control of someone else's PowerPoint presentation.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Mute other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Prevent attendees from unmuting themselves.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Remove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Admit people from the lobby.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roles of other participants.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Start or stop recording.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Start or stop live transcription.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Add, remove, use, and configure apps pertaining to the meeting.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Organizer 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Co-Organizer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Attendee and presenter capabilities plus: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meeting options (e.g., reschedule or cancel).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breakout rooms.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Manage apps in the meeting.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10849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A92E8E-BF23-860E-E1A8-10CE0F7A2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Window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854DF1-D46C-1A30-8CD4-FCE5A3BD9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384919-426C-988B-F3FF-FC6EFEFD0AEA}"/>
              </a:ext>
            </a:extLst>
          </p:cNvPr>
          <p:cNvGrpSpPr/>
          <p:nvPr/>
        </p:nvGrpSpPr>
        <p:grpSpPr>
          <a:xfrm>
            <a:off x="871184" y="1450035"/>
            <a:ext cx="10449633" cy="4772270"/>
            <a:chOff x="921311" y="1450035"/>
            <a:chExt cx="10449633" cy="4772270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D5B9337-51DB-C6D1-3DE6-87D9FE913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1311" y="1450035"/>
              <a:ext cx="9073029" cy="4772270"/>
            </a:xfrm>
            <a:prstGeom prst="rect">
              <a:avLst/>
            </a:prstGeom>
          </p:spPr>
        </p:pic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D757A0EE-6098-4552-887D-E296088C99EE}"/>
                </a:ext>
              </a:extLst>
            </p:cNvPr>
            <p:cNvSpPr/>
            <p:nvPr/>
          </p:nvSpPr>
          <p:spPr>
            <a:xfrm>
              <a:off x="3957980" y="4789381"/>
              <a:ext cx="1202862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Participants</a:t>
              </a: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173F6C27-E8CC-CB78-1F4F-E90D662135BB}"/>
                </a:ext>
              </a:extLst>
            </p:cNvPr>
            <p:cNvSpPr/>
            <p:nvPr/>
          </p:nvSpPr>
          <p:spPr>
            <a:xfrm>
              <a:off x="10182224" y="3466577"/>
              <a:ext cx="11887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Participants pane</a:t>
              </a:r>
            </a:p>
          </p:txBody>
        </p:sp>
        <p:sp>
          <p:nvSpPr>
            <p:cNvPr id="15" name="AutoShape 303">
              <a:extLst>
                <a:ext uri="{FF2B5EF4-FFF2-40B4-BE49-F238E27FC236}">
                  <a16:creationId xmlns:a16="http://schemas.microsoft.com/office/drawing/2014/main" id="{EBEA0B8B-D23C-D4C2-43B8-D0A0D0D382CD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4346462" y="2750143"/>
              <a:ext cx="362680" cy="372160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3C8B694D-4BDB-3B99-BDDC-64D6F25B68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59336" y="5808700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DDAD0FCA-3242-69E6-E0BB-8D4E253BF8F8}"/>
                </a:ext>
              </a:extLst>
            </p:cNvPr>
            <p:cNvSpPr/>
            <p:nvPr/>
          </p:nvSpPr>
          <p:spPr>
            <a:xfrm>
              <a:off x="4190485" y="5671540"/>
              <a:ext cx="15544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 as participant</a:t>
              </a:r>
            </a:p>
          </p:txBody>
        </p:sp>
        <p:sp>
          <p:nvSpPr>
            <p:cNvPr id="10" name="AutoShape 303">
              <a:extLst>
                <a:ext uri="{FF2B5EF4-FFF2-40B4-BE49-F238E27FC236}">
                  <a16:creationId xmlns:a16="http://schemas.microsoft.com/office/drawing/2014/main" id="{D4FD0558-A2FE-6413-E497-BB35A292C95B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9812999" y="2224256"/>
              <a:ext cx="369225" cy="290971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3549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F16A-5F4D-757A-BE23-8605DEF81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Control 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2E9825-8074-9DBF-C041-EE3C89135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IMAGE_BOUNDING_BOX">
            <a:extLst>
              <a:ext uri="{FF2B5EF4-FFF2-40B4-BE49-F238E27FC236}">
                <a16:creationId xmlns:a16="http://schemas.microsoft.com/office/drawing/2014/main" id="{C8BD7A25-DC7C-A9A1-A867-28777CB5CD26}"/>
              </a:ext>
            </a:extLst>
          </p:cNvPr>
          <p:cNvSpPr/>
          <p:nvPr/>
        </p:nvSpPr>
        <p:spPr>
          <a:xfrm>
            <a:off x="455902" y="2101212"/>
            <a:ext cx="11578782" cy="2549446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E9CDDD-302C-A0F4-E787-B6BE7B59A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39" y="3260062"/>
            <a:ext cx="11694522" cy="531569"/>
          </a:xfrm>
          <a:prstGeom prst="rect">
            <a:avLst/>
          </a:prstGeom>
        </p:spPr>
      </p:pic>
      <p:sp>
        <p:nvSpPr>
          <p:cNvPr id="15" name="Line 316">
            <a:extLst>
              <a:ext uri="{FF2B5EF4-FFF2-40B4-BE49-F238E27FC236}">
                <a16:creationId xmlns:a16="http://schemas.microsoft.com/office/drawing/2014/main" id="{E0991B31-D6FA-9402-2D3E-F53C0C44845D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732996" y="2889703"/>
            <a:ext cx="914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143">
            <a:extLst>
              <a:ext uri="{FF2B5EF4-FFF2-40B4-BE49-F238E27FC236}">
                <a16:creationId xmlns:a16="http://schemas.microsoft.com/office/drawing/2014/main" id="{68D14FF6-4DF6-8A22-04B1-654584B0D95D}"/>
              </a:ext>
            </a:extLst>
          </p:cNvPr>
          <p:cNvSpPr/>
          <p:nvPr/>
        </p:nvSpPr>
        <p:spPr>
          <a:xfrm>
            <a:off x="5704244" y="2198532"/>
            <a:ext cx="2971904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Only available in non-channel meetings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457DD15-5347-90E4-6DD5-75B0B2830D76}"/>
              </a:ext>
            </a:extLst>
          </p:cNvPr>
          <p:cNvSpPr>
            <a:spLocks noChangeAspect="1"/>
          </p:cNvSpPr>
          <p:nvPr/>
        </p:nvSpPr>
        <p:spPr>
          <a:xfrm>
            <a:off x="5990183" y="3312012"/>
            <a:ext cx="512141" cy="45720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6FA4CEA-34A6-06C8-766D-1C54A8EF26FE}"/>
              </a:ext>
            </a:extLst>
          </p:cNvPr>
          <p:cNvSpPr>
            <a:spLocks noChangeAspect="1"/>
          </p:cNvSpPr>
          <p:nvPr/>
        </p:nvSpPr>
        <p:spPr>
          <a:xfrm>
            <a:off x="5465671" y="3312012"/>
            <a:ext cx="512141" cy="457200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Line 316">
            <a:extLst>
              <a:ext uri="{FF2B5EF4-FFF2-40B4-BE49-F238E27FC236}">
                <a16:creationId xmlns:a16="http://schemas.microsoft.com/office/drawing/2014/main" id="{2B95D161-A0A1-C941-C35E-3FA9857CC4B1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5922697" y="2936846"/>
            <a:ext cx="443706" cy="30873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8" name="Line 316">
            <a:extLst>
              <a:ext uri="{FF2B5EF4-FFF2-40B4-BE49-F238E27FC236}">
                <a16:creationId xmlns:a16="http://schemas.microsoft.com/office/drawing/2014/main" id="{A6F4A14E-7E49-AAC9-317D-919C6C6A53DC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668442" y="2859526"/>
            <a:ext cx="463775" cy="4311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9" name="Line 316">
            <a:extLst>
              <a:ext uri="{FF2B5EF4-FFF2-40B4-BE49-F238E27FC236}">
                <a16:creationId xmlns:a16="http://schemas.microsoft.com/office/drawing/2014/main" id="{A636DB3A-F75B-3D02-5044-4007421F10C9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7488242" y="3856218"/>
            <a:ext cx="357634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30" name="Rounded Rectangle 143">
            <a:extLst>
              <a:ext uri="{FF2B5EF4-FFF2-40B4-BE49-F238E27FC236}">
                <a16:creationId xmlns:a16="http://schemas.microsoft.com/office/drawing/2014/main" id="{22781ACE-CFCE-0D20-B262-AAE34CB2F145}"/>
              </a:ext>
            </a:extLst>
          </p:cNvPr>
          <p:cNvSpPr/>
          <p:nvPr/>
        </p:nvSpPr>
        <p:spPr>
          <a:xfrm>
            <a:off x="6370922" y="3927212"/>
            <a:ext cx="265176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Only available to meeting organizer</a:t>
            </a:r>
          </a:p>
        </p:txBody>
      </p:sp>
      <p:sp>
        <p:nvSpPr>
          <p:cNvPr id="25" name="Rounded Rectangle 143">
            <a:extLst>
              <a:ext uri="{FF2B5EF4-FFF2-40B4-BE49-F238E27FC236}">
                <a16:creationId xmlns:a16="http://schemas.microsoft.com/office/drawing/2014/main" id="{D75F54B2-3760-002E-EEC7-711A492FA348}"/>
              </a:ext>
            </a:extLst>
          </p:cNvPr>
          <p:cNvSpPr/>
          <p:nvPr/>
        </p:nvSpPr>
        <p:spPr>
          <a:xfrm>
            <a:off x="5128170" y="2688586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Unique to meetings</a:t>
            </a:r>
          </a:p>
        </p:txBody>
      </p:sp>
      <p:sp>
        <p:nvSpPr>
          <p:cNvPr id="11" name="Line 316">
            <a:extLst>
              <a:ext uri="{FF2B5EF4-FFF2-40B4-BE49-F238E27FC236}">
                <a16:creationId xmlns:a16="http://schemas.microsoft.com/office/drawing/2014/main" id="{9027CBE0-2FBB-0104-41F5-CB0C383E678E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706114" y="3849290"/>
            <a:ext cx="357634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D22500CC-BBCF-92AF-554D-81B09C42D339}"/>
              </a:ext>
            </a:extLst>
          </p:cNvPr>
          <p:cNvSpPr/>
          <p:nvPr/>
        </p:nvSpPr>
        <p:spPr>
          <a:xfrm>
            <a:off x="427731" y="3927212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Duration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195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People in Teams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2679-B496-16F6-4281-C2C54CEF2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Actions Menu for Meetings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172CD2-6938-6084-3DD1-F3238C39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F2E20CD-50BC-3C1A-F32C-02A012BC4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377" y="1839345"/>
            <a:ext cx="4744112" cy="43154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4D94C53-7A33-E357-C1D9-DF4F3AD61952}"/>
              </a:ext>
            </a:extLst>
          </p:cNvPr>
          <p:cNvGrpSpPr/>
          <p:nvPr/>
        </p:nvGrpSpPr>
        <p:grpSpPr>
          <a:xfrm>
            <a:off x="1589610" y="2484784"/>
            <a:ext cx="8728088" cy="3537298"/>
            <a:chOff x="1420611" y="2484784"/>
            <a:chExt cx="8728088" cy="3537298"/>
          </a:xfrm>
        </p:grpSpPr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8AECC1A1-D946-97BB-0B21-27A3EFF860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42395" y="3954183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672FB304-65EB-35B7-4268-B27F33ACD23F}"/>
                </a:ext>
              </a:extLst>
            </p:cNvPr>
            <p:cNvSpPr/>
            <p:nvPr/>
          </p:nvSpPr>
          <p:spPr>
            <a:xfrm>
              <a:off x="4357188" y="3791563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Turn on live captions</a:t>
              </a:r>
            </a:p>
          </p:txBody>
        </p:sp>
        <p:sp>
          <p:nvSpPr>
            <p:cNvPr id="23" name="Line 315">
              <a:extLst>
                <a:ext uri="{FF2B5EF4-FFF2-40B4-BE49-F238E27FC236}">
                  <a16:creationId xmlns:a16="http://schemas.microsoft.com/office/drawing/2014/main" id="{0D56E7AD-2C84-D775-C38F-F0FD1EDA23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1139" y="4986317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Rounded Rectangle 143">
              <a:extLst>
                <a:ext uri="{FF2B5EF4-FFF2-40B4-BE49-F238E27FC236}">
                  <a16:creationId xmlns:a16="http://schemas.microsoft.com/office/drawing/2014/main" id="{2D18B429-1135-644A-C2EC-ACB995339AD9}"/>
                </a:ext>
              </a:extLst>
            </p:cNvPr>
            <p:cNvSpPr/>
            <p:nvPr/>
          </p:nvSpPr>
          <p:spPr>
            <a:xfrm>
              <a:off x="1626648" y="4848998"/>
              <a:ext cx="22860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Turn on accessibility features</a:t>
              </a:r>
            </a:p>
          </p:txBody>
        </p:sp>
        <p:sp>
          <p:nvSpPr>
            <p:cNvPr id="25" name="Line 315">
              <a:extLst>
                <a:ext uri="{FF2B5EF4-FFF2-40B4-BE49-F238E27FC236}">
                  <a16:creationId xmlns:a16="http://schemas.microsoft.com/office/drawing/2014/main" id="{E0127112-D50A-61EE-C9ED-542A4D272C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96074" y="4762399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Rounded Rectangle 143">
              <a:extLst>
                <a:ext uri="{FF2B5EF4-FFF2-40B4-BE49-F238E27FC236}">
                  <a16:creationId xmlns:a16="http://schemas.microsoft.com/office/drawing/2014/main" id="{258398BF-CA78-EBC7-B492-02F14CC6E0A4}"/>
                </a:ext>
              </a:extLst>
            </p:cNvPr>
            <p:cNvSpPr/>
            <p:nvPr/>
          </p:nvSpPr>
          <p:spPr>
            <a:xfrm>
              <a:off x="8685659" y="4625080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Open Help app</a:t>
              </a:r>
            </a:p>
          </p:txBody>
        </p:sp>
        <p:sp>
          <p:nvSpPr>
            <p:cNvPr id="27" name="AutoShape 303">
              <a:extLst>
                <a:ext uri="{FF2B5EF4-FFF2-40B4-BE49-F238E27FC236}">
                  <a16:creationId xmlns:a16="http://schemas.microsoft.com/office/drawing/2014/main" id="{A8A7CF17-ECA8-2573-5EDE-A2A84F369F0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96400" y="5343591"/>
              <a:ext cx="195924" cy="67849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Rounded Rectangle 143">
              <a:extLst>
                <a:ext uri="{FF2B5EF4-FFF2-40B4-BE49-F238E27FC236}">
                  <a16:creationId xmlns:a16="http://schemas.microsoft.com/office/drawing/2014/main" id="{6D10FF10-50AD-3358-E913-FD9ABABE4805}"/>
                </a:ext>
              </a:extLst>
            </p:cNvPr>
            <p:cNvSpPr/>
            <p:nvPr/>
          </p:nvSpPr>
          <p:spPr>
            <a:xfrm>
              <a:off x="1718088" y="5538302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meeting experience</a:t>
              </a:r>
            </a:p>
          </p:txBody>
        </p:sp>
        <p:sp>
          <p:nvSpPr>
            <p:cNvPr id="30" name="Line 315">
              <a:extLst>
                <a:ext uri="{FF2B5EF4-FFF2-40B4-BE49-F238E27FC236}">
                  <a16:creationId xmlns:a16="http://schemas.microsoft.com/office/drawing/2014/main" id="{E762214E-5CB8-FE6C-BBC6-4AC4443944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2744" y="3274919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ABC13535-F719-56FC-317F-F1DAE5E30B13}"/>
                </a:ext>
              </a:extLst>
            </p:cNvPr>
            <p:cNvSpPr/>
            <p:nvPr/>
          </p:nvSpPr>
          <p:spPr>
            <a:xfrm>
              <a:off x="4174308" y="3138270"/>
              <a:ext cx="19202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the background</a:t>
              </a:r>
            </a:p>
          </p:txBody>
        </p:sp>
        <p:sp>
          <p:nvSpPr>
            <p:cNvPr id="32" name="Line 315">
              <a:extLst>
                <a:ext uri="{FF2B5EF4-FFF2-40B4-BE49-F238E27FC236}">
                  <a16:creationId xmlns:a16="http://schemas.microsoft.com/office/drawing/2014/main" id="{C9465D1C-00D9-348B-F2BE-1A04D7A64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2730" y="2610403"/>
              <a:ext cx="136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39C00501-C055-D4B3-A03E-1A9FEFBCB37D}"/>
                </a:ext>
              </a:extLst>
            </p:cNvPr>
            <p:cNvSpPr/>
            <p:nvPr/>
          </p:nvSpPr>
          <p:spPr>
            <a:xfrm>
              <a:off x="3534228" y="2484784"/>
              <a:ext cx="25603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Create recordings and transcripts</a:t>
              </a: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88CA3106-AF9A-A9DA-513C-9E004E4B07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196074" y="2938592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ECCE2F35-8EB3-BC8D-F662-A5FD5CFC79CA}"/>
                </a:ext>
              </a:extLst>
            </p:cNvPr>
            <p:cNvSpPr/>
            <p:nvPr/>
          </p:nvSpPr>
          <p:spPr>
            <a:xfrm>
              <a:off x="8685659" y="2809344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 View information </a:t>
              </a: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E2F0CF3E-36BC-3BB7-79E7-671B5FD82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1139" y="4350420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F325B46E-E9CE-544A-DCD1-75468A7C12F5}"/>
                </a:ext>
              </a:extLst>
            </p:cNvPr>
            <p:cNvSpPr/>
            <p:nvPr/>
          </p:nvSpPr>
          <p:spPr>
            <a:xfrm>
              <a:off x="2449608" y="4167346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Monitor call data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03705F3D-8D6F-665D-BB54-A1C937124F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196074" y="3582535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E9BB9B68-2FDE-F399-8740-4C6556DB64E7}"/>
                </a:ext>
              </a:extLst>
            </p:cNvPr>
            <p:cNvSpPr/>
            <p:nvPr/>
          </p:nvSpPr>
          <p:spPr>
            <a:xfrm>
              <a:off x="8685659" y="3367562"/>
              <a:ext cx="14630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Adjust speaker and mic settings</a:t>
              </a: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5E2253E5-4523-764F-6883-7E1CAD48A9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4868" y="4680486"/>
              <a:ext cx="1361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673718D9-BCA6-4893-53A4-4CAE747728F6}"/>
                </a:ext>
              </a:extLst>
            </p:cNvPr>
            <p:cNvSpPr/>
            <p:nvPr/>
          </p:nvSpPr>
          <p:spPr>
            <a:xfrm>
              <a:off x="1420611" y="4497412"/>
              <a:ext cx="24688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options as the organizer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4059DFA-92E7-D9C5-2750-9E88A33234D0}"/>
              </a:ext>
            </a:extLst>
          </p:cNvPr>
          <p:cNvSpPr/>
          <p:nvPr/>
        </p:nvSpPr>
        <p:spPr>
          <a:xfrm>
            <a:off x="8574981" y="4441666"/>
            <a:ext cx="234507" cy="27432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3955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ACAC3-AD2F-509B-8A26-57B9D6170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 Out Shared Content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8F3D9C-328F-253F-CFD6-48844D1F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Line 316">
            <a:extLst>
              <a:ext uri="{FF2B5EF4-FFF2-40B4-BE49-F238E27FC236}">
                <a16:creationId xmlns:a16="http://schemas.microsoft.com/office/drawing/2014/main" id="{7C747378-962B-28D2-4830-92F4609C36A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82545" y="1967242"/>
            <a:ext cx="914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1FB291-F11C-572A-5078-76D7F8F7474C}"/>
              </a:ext>
            </a:extLst>
          </p:cNvPr>
          <p:cNvGrpSpPr/>
          <p:nvPr/>
        </p:nvGrpSpPr>
        <p:grpSpPr>
          <a:xfrm>
            <a:off x="828179" y="1320569"/>
            <a:ext cx="10535641" cy="4985189"/>
            <a:chOff x="1134556" y="1486252"/>
            <a:chExt cx="10535641" cy="4985189"/>
          </a:xfrm>
        </p:grpSpPr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4908D84-889D-6C8B-FB23-532879C3D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9745" y="1486252"/>
              <a:ext cx="7130452" cy="4816309"/>
            </a:xfrm>
            <a:prstGeom prst="rect">
              <a:avLst/>
            </a:prstGeom>
          </p:spPr>
        </p:pic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15DA007-390F-CE6E-E3B6-2DE29EE15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4556" y="2172799"/>
              <a:ext cx="5563708" cy="4298642"/>
            </a:xfrm>
            <a:prstGeom prst="rect">
              <a:avLst/>
            </a:prstGeom>
          </p:spPr>
        </p:pic>
        <p:sp>
          <p:nvSpPr>
            <p:cNvPr id="16" name="Arc 1">
              <a:extLst>
                <a:ext uri="{FF2B5EF4-FFF2-40B4-BE49-F238E27FC236}">
                  <a16:creationId xmlns:a16="http://schemas.microsoft.com/office/drawing/2014/main" id="{DBCC6AFD-AD43-006B-C1BA-571262120D5C}"/>
                </a:ext>
              </a:extLst>
            </p:cNvPr>
            <p:cNvSpPr/>
            <p:nvPr/>
          </p:nvSpPr>
          <p:spPr>
            <a:xfrm rot="4321772" flipH="1">
              <a:off x="5098817" y="2027016"/>
              <a:ext cx="2038026" cy="139015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21776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69B9-6ED9-FAA7-6A48-02F147F31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Join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564935-F7AC-1848-37CE-B53E16772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F665F3-7F8E-3973-BF12-E900A64BB215}"/>
              </a:ext>
            </a:extLst>
          </p:cNvPr>
          <p:cNvGrpSpPr/>
          <p:nvPr/>
        </p:nvGrpSpPr>
        <p:grpSpPr>
          <a:xfrm>
            <a:off x="630836" y="1804991"/>
            <a:ext cx="10930329" cy="3800469"/>
            <a:chOff x="455901" y="2085977"/>
            <a:chExt cx="10930329" cy="380046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8BB26DE-59F4-2781-A924-20994125A120}"/>
                </a:ext>
              </a:extLst>
            </p:cNvPr>
            <p:cNvGrpSpPr/>
            <p:nvPr/>
          </p:nvGrpSpPr>
          <p:grpSpPr>
            <a:xfrm>
              <a:off x="805771" y="2085977"/>
              <a:ext cx="10580459" cy="3800469"/>
              <a:chOff x="609600" y="2085977"/>
              <a:chExt cx="10580459" cy="3800469"/>
            </a:xfrm>
          </p:grpSpPr>
          <p:pic>
            <p:nvPicPr>
              <p:cNvPr id="6" name="Picture 5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62B09221-E7DB-BAC1-AF21-D078BE9127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025" t="12769" r="1442" b="7482"/>
              <a:stretch/>
            </p:blipFill>
            <p:spPr>
              <a:xfrm>
                <a:off x="609600" y="2085977"/>
                <a:ext cx="7324726" cy="3800469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0" name="Line 313">
                <a:extLst>
                  <a:ext uri="{FF2B5EF4-FFF2-40B4-BE49-F238E27FC236}">
                    <a16:creationId xmlns:a16="http://schemas.microsoft.com/office/drawing/2014/main" id="{E90AE2ED-3B5A-F205-E67C-88424001EA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41648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Rounded Rectangle 143">
                <a:extLst>
                  <a:ext uri="{FF2B5EF4-FFF2-40B4-BE49-F238E27FC236}">
                    <a16:creationId xmlns:a16="http://schemas.microsoft.com/office/drawing/2014/main" id="{DB3E6998-F4AE-B3D4-ACB0-A256BA9AC8DB}"/>
                  </a:ext>
                </a:extLst>
              </p:cNvPr>
              <p:cNvSpPr/>
              <p:nvPr/>
            </p:nvSpPr>
            <p:spPr>
              <a:xfrm>
                <a:off x="7989659" y="4279320"/>
                <a:ext cx="22860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Connect to meeting via phone</a:t>
                </a:r>
              </a:p>
            </p:txBody>
          </p:sp>
          <p:sp>
            <p:nvSpPr>
              <p:cNvPr id="11" name="Line 313">
                <a:extLst>
                  <a:ext uri="{FF2B5EF4-FFF2-40B4-BE49-F238E27FC236}">
                    <a16:creationId xmlns:a16="http://schemas.microsoft.com/office/drawing/2014/main" id="{9D4F48B4-2CB3-8C67-1303-319E96E4B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82796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389AB154-DABC-D3E5-8819-E1A823318425}"/>
                  </a:ext>
                </a:extLst>
              </p:cNvPr>
              <p:cNvSpPr/>
              <p:nvPr/>
            </p:nvSpPr>
            <p:spPr>
              <a:xfrm>
                <a:off x="7989659" y="4690800"/>
                <a:ext cx="32004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Connect to meeting via room audio system</a:t>
                </a:r>
              </a:p>
            </p:txBody>
          </p:sp>
          <p:sp>
            <p:nvSpPr>
              <p:cNvPr id="8" name="Line 313">
                <a:extLst>
                  <a:ext uri="{FF2B5EF4-FFF2-40B4-BE49-F238E27FC236}">
                    <a16:creationId xmlns:a16="http://schemas.microsoft.com/office/drawing/2014/main" id="{2E1D7EEB-4318-43C2-CCC0-17B07B1C4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92401" y="4005000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21958B84-23B9-2C80-F981-AE7905445640}"/>
                  </a:ext>
                </a:extLst>
              </p:cNvPr>
              <p:cNvSpPr/>
              <p:nvPr/>
            </p:nvSpPr>
            <p:spPr>
              <a:xfrm>
                <a:off x="7989659" y="3867840"/>
                <a:ext cx="18288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Adjust speaker volume </a:t>
                </a:r>
              </a:p>
            </p:txBody>
          </p:sp>
          <p:sp>
            <p:nvSpPr>
              <p:cNvPr id="14" name="Line 313">
                <a:extLst>
                  <a:ext uri="{FF2B5EF4-FFF2-40B4-BE49-F238E27FC236}">
                    <a16:creationId xmlns:a16="http://schemas.microsoft.com/office/drawing/2014/main" id="{6CC6B2B2-890E-9FAA-8BF1-25A17741D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948702" y="5504362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02391EC3-714F-4D8F-E554-44422FA789C4}"/>
                </a:ext>
              </a:extLst>
            </p:cNvPr>
            <p:cNvSpPr/>
            <p:nvPr/>
          </p:nvSpPr>
          <p:spPr>
            <a:xfrm>
              <a:off x="455901" y="5479280"/>
              <a:ext cx="19202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By default, camera is off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50267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A6B55-3215-F4CC-776C-F9B5F14A2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Captions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004196-740F-B8FD-818D-2DC933699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96F0877-B413-6464-7323-8364FA4143DD}"/>
              </a:ext>
            </a:extLst>
          </p:cNvPr>
          <p:cNvGrpSpPr/>
          <p:nvPr/>
        </p:nvGrpSpPr>
        <p:grpSpPr>
          <a:xfrm>
            <a:off x="1257051" y="1111833"/>
            <a:ext cx="9677898" cy="5302402"/>
            <a:chOff x="1257051" y="1111833"/>
            <a:chExt cx="9677898" cy="5302402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BF1F54B-31D1-69FF-5A0F-130F35218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051" y="1323813"/>
              <a:ext cx="9677898" cy="5090422"/>
            </a:xfrm>
            <a:prstGeom prst="rect">
              <a:avLst/>
            </a:prstGeom>
          </p:spPr>
        </p:pic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8C446BA9-820B-D586-6C7D-17B78E3572C4}"/>
                </a:ext>
              </a:extLst>
            </p:cNvPr>
            <p:cNvSpPr/>
            <p:nvPr/>
          </p:nvSpPr>
          <p:spPr>
            <a:xfrm>
              <a:off x="5981700" y="5746092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Live captions</a:t>
              </a:r>
            </a:p>
          </p:txBody>
        </p:sp>
        <p:sp>
          <p:nvSpPr>
            <p:cNvPr id="17" name="AutoShape 302">
              <a:extLst>
                <a:ext uri="{FF2B5EF4-FFF2-40B4-BE49-F238E27FC236}">
                  <a16:creationId xmlns:a16="http://schemas.microsoft.com/office/drawing/2014/main" id="{933F9F9C-3971-8A25-3124-27F26C977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860" y="5508579"/>
              <a:ext cx="211840" cy="74934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24935CA-2A06-DC0D-80C3-A62F972CD161}"/>
                </a:ext>
              </a:extLst>
            </p:cNvPr>
            <p:cNvSpPr/>
            <p:nvPr/>
          </p:nvSpPr>
          <p:spPr>
            <a:xfrm>
              <a:off x="8067329" y="1627562"/>
              <a:ext cx="344129" cy="374904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1F9F9D9-CC5D-BC98-A8F0-C4881565A84D}"/>
                </a:ext>
              </a:extLst>
            </p:cNvPr>
            <p:cNvCxnSpPr>
              <a:cxnSpLocks/>
            </p:cNvCxnSpPr>
            <p:nvPr/>
          </p:nvCxnSpPr>
          <p:spPr>
            <a:xfrm>
              <a:off x="8239393" y="1335028"/>
              <a:ext cx="0" cy="274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8CB628A0-1AAB-E098-B9D1-634D72D39297}"/>
                </a:ext>
              </a:extLst>
            </p:cNvPr>
            <p:cNvSpPr/>
            <p:nvPr/>
          </p:nvSpPr>
          <p:spPr>
            <a:xfrm>
              <a:off x="6963113" y="1111833"/>
              <a:ext cx="25603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to t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urn on/off live captions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5273212-BBB3-D0CE-9576-B0C7740D59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73308" y="2924175"/>
              <a:ext cx="6572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FBA51AC2-A9B6-BFC2-7238-F6BB288DA97F}"/>
                </a:ext>
              </a:extLst>
            </p:cNvPr>
            <p:cNvSpPr/>
            <p:nvPr/>
          </p:nvSpPr>
          <p:spPr>
            <a:xfrm>
              <a:off x="8227407" y="2713370"/>
              <a:ext cx="1733410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Purple outline indicates speaker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87291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EECA8-0CD7-8664-95AB-B79A50DB0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Minimize a Meeting Using the Desktop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CCC518-F3BF-E6C2-7B6D-68D230ED9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1449ED6-8A35-BC74-F8C8-78C926FB460A}"/>
              </a:ext>
            </a:extLst>
          </p:cNvPr>
          <p:cNvGrpSpPr/>
          <p:nvPr/>
        </p:nvGrpSpPr>
        <p:grpSpPr>
          <a:xfrm>
            <a:off x="1327355" y="1258529"/>
            <a:ext cx="9594259" cy="5109802"/>
            <a:chOff x="1327355" y="1307689"/>
            <a:chExt cx="9594259" cy="5109802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6F8B412-2F3A-A93D-D60C-780B5CB48E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90" t="622"/>
            <a:stretch/>
          </p:blipFill>
          <p:spPr>
            <a:xfrm>
              <a:off x="1327355" y="1307689"/>
              <a:ext cx="9594259" cy="5109802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6A9EE653-23C7-6B2C-535F-34C02C9D794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481880" y="412989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E5B2525-EFAD-A943-69E5-1BF7578A5C02}"/>
                </a:ext>
              </a:extLst>
            </p:cNvPr>
            <p:cNvSpPr/>
            <p:nvPr/>
          </p:nvSpPr>
          <p:spPr>
            <a:xfrm>
              <a:off x="8725277" y="378233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Floating meeting window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04495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73FE5-1B2F-02FD-E9DC-2E3F0D3A3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Minimize a Meeting Using the Web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D6953F-3D0B-8383-9B34-D7228B4E0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CFE3A5-413F-2E0A-EF05-0214237967D6}"/>
              </a:ext>
            </a:extLst>
          </p:cNvPr>
          <p:cNvGrpSpPr/>
          <p:nvPr/>
        </p:nvGrpSpPr>
        <p:grpSpPr>
          <a:xfrm>
            <a:off x="1229849" y="1227792"/>
            <a:ext cx="9732302" cy="5131854"/>
            <a:chOff x="1229849" y="1227792"/>
            <a:chExt cx="9732302" cy="5131854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B760ED2-D86D-E9F4-2027-E87334473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9849" y="1227792"/>
              <a:ext cx="9732302" cy="5131854"/>
            </a:xfrm>
            <a:prstGeom prst="rect">
              <a:avLst/>
            </a:prstGeom>
          </p:spPr>
        </p:pic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B4E4E846-3086-E6D9-8ACD-FAED2A4735A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5932948" y="390677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81877634-FD34-C291-8E15-431232B4FE6A}"/>
                </a:ext>
              </a:extLst>
            </p:cNvPr>
            <p:cNvSpPr/>
            <p:nvPr/>
          </p:nvSpPr>
          <p:spPr>
            <a:xfrm>
              <a:off x="4170505" y="3769612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Floating meeting window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0899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C1B4-D4F5-4F28-EDF3-7BD772019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Meeting Recap Feature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24FA33-9821-8510-3130-CB17AE79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32100E-E28F-C6AD-CFA6-603938A4A1FC}"/>
              </a:ext>
            </a:extLst>
          </p:cNvPr>
          <p:cNvGrpSpPr/>
          <p:nvPr/>
        </p:nvGrpSpPr>
        <p:grpSpPr>
          <a:xfrm>
            <a:off x="497509" y="1246027"/>
            <a:ext cx="11328730" cy="5199446"/>
            <a:chOff x="357598" y="1246027"/>
            <a:chExt cx="11328730" cy="5199446"/>
          </a:xfrm>
        </p:grpSpPr>
        <p:pic>
          <p:nvPicPr>
            <p:cNvPr id="7" name="Picture 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83B826E-9ADF-E31D-4B3D-F07231CD89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844"/>
            <a:stretch/>
          </p:blipFill>
          <p:spPr>
            <a:xfrm>
              <a:off x="357598" y="1246027"/>
              <a:ext cx="5752649" cy="432740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A668CCA-7C3C-E466-90AB-E97995699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2312" y="2090906"/>
              <a:ext cx="6594472" cy="435456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1D5D576-8BEE-BC8D-65F8-45B716FA7446}"/>
                </a:ext>
              </a:extLst>
            </p:cNvPr>
            <p:cNvGrpSpPr/>
            <p:nvPr/>
          </p:nvGrpSpPr>
          <p:grpSpPr>
            <a:xfrm>
              <a:off x="2463564" y="1992625"/>
              <a:ext cx="9222764" cy="4425687"/>
              <a:chOff x="2827356" y="1992625"/>
              <a:chExt cx="9222764" cy="4425687"/>
            </a:xfrm>
          </p:grpSpPr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E253D7BA-3B84-0561-F060-F72404B1634C}"/>
                  </a:ext>
                </a:extLst>
              </p:cNvPr>
              <p:cNvSpPr/>
              <p:nvPr/>
            </p:nvSpPr>
            <p:spPr>
              <a:xfrm>
                <a:off x="3113138" y="3168210"/>
                <a:ext cx="10972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Meeting activity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BD98CC-49A0-C355-978E-AE6F54027A38}"/>
                  </a:ext>
                </a:extLst>
              </p:cNvPr>
              <p:cNvSpPr/>
              <p:nvPr/>
            </p:nvSpPr>
            <p:spPr>
              <a:xfrm>
                <a:off x="7789659" y="2178969"/>
                <a:ext cx="334296" cy="164809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8" name="Arc 1">
                <a:extLst>
                  <a:ext uri="{FF2B5EF4-FFF2-40B4-BE49-F238E27FC236}">
                    <a16:creationId xmlns:a16="http://schemas.microsoft.com/office/drawing/2014/main" id="{9B5B7DED-37B9-2FCC-40FA-C38884ABFB56}"/>
                  </a:ext>
                </a:extLst>
              </p:cNvPr>
              <p:cNvSpPr/>
              <p:nvPr/>
            </p:nvSpPr>
            <p:spPr>
              <a:xfrm rot="14650272">
                <a:off x="4694211" y="3165647"/>
                <a:ext cx="2103664" cy="1700205"/>
              </a:xfrm>
              <a:custGeom>
                <a:avLst/>
                <a:gdLst>
                  <a:gd name="connsiteX0" fmla="*/ 1597523 w 1716503"/>
                  <a:gd name="connsiteY0" fmla="*/ 1795182 h 7297196"/>
                  <a:gd name="connsiteX1" fmla="*/ 1716460 w 1716503"/>
                  <a:gd name="connsiteY1" fmla="*/ 3611753 h 7297196"/>
                  <a:gd name="connsiteX2" fmla="*/ 1635448 w 1716503"/>
                  <a:gd name="connsiteY2" fmla="*/ 5196421 h 7297196"/>
                  <a:gd name="connsiteX3" fmla="*/ 858252 w 1716503"/>
                  <a:gd name="connsiteY3" fmla="*/ 3648598 h 7297196"/>
                  <a:gd name="connsiteX4" fmla="*/ 1597523 w 1716503"/>
                  <a:gd name="connsiteY4" fmla="*/ 1795182 h 7297196"/>
                  <a:gd name="connsiteX0" fmla="*/ 1597523 w 1716503"/>
                  <a:gd name="connsiteY0" fmla="*/ 1795182 h 7297196"/>
                  <a:gd name="connsiteX1" fmla="*/ 1716460 w 1716503"/>
                  <a:gd name="connsiteY1" fmla="*/ 3611753 h 7297196"/>
                  <a:gd name="connsiteX2" fmla="*/ 1635448 w 1716503"/>
                  <a:gd name="connsiteY2" fmla="*/ 5196421 h 7297196"/>
                  <a:gd name="connsiteX0" fmla="*/ 699077 w 818057"/>
                  <a:gd name="connsiteY0" fmla="*/ 0 h 3401239"/>
                  <a:gd name="connsiteX1" fmla="*/ 818014 w 818057"/>
                  <a:gd name="connsiteY1" fmla="*/ 1816571 h 3401239"/>
                  <a:gd name="connsiteX2" fmla="*/ 737002 w 818057"/>
                  <a:gd name="connsiteY2" fmla="*/ 3401239 h 3401239"/>
                  <a:gd name="connsiteX3" fmla="*/ 0 w 818057"/>
                  <a:gd name="connsiteY3" fmla="*/ 1823270 h 3401239"/>
                  <a:gd name="connsiteX4" fmla="*/ 699077 w 818057"/>
                  <a:gd name="connsiteY4" fmla="*/ 0 h 3401239"/>
                  <a:gd name="connsiteX0" fmla="*/ 699077 w 818057"/>
                  <a:gd name="connsiteY0" fmla="*/ 0 h 3401239"/>
                  <a:gd name="connsiteX1" fmla="*/ 818014 w 818057"/>
                  <a:gd name="connsiteY1" fmla="*/ 1816571 h 3401239"/>
                  <a:gd name="connsiteX2" fmla="*/ 737002 w 818057"/>
                  <a:gd name="connsiteY2" fmla="*/ 3401239 h 3401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8057" h="3401239" stroke="0" extrusionOk="0">
                    <a:moveTo>
                      <a:pt x="699077" y="0"/>
                    </a:moveTo>
                    <a:cubicBezTo>
                      <a:pt x="775480" y="550759"/>
                      <a:pt x="816495" y="1177204"/>
                      <a:pt x="818014" y="1816571"/>
                    </a:cubicBezTo>
                    <a:cubicBezTo>
                      <a:pt x="819314" y="2363941"/>
                      <a:pt x="791627" y="2905539"/>
                      <a:pt x="737002" y="3401239"/>
                    </a:cubicBezTo>
                    <a:lnTo>
                      <a:pt x="0" y="1823270"/>
                    </a:lnTo>
                    <a:cubicBezTo>
                      <a:pt x="246424" y="1205465"/>
                      <a:pt x="452653" y="617805"/>
                      <a:pt x="699077" y="0"/>
                    </a:cubicBezTo>
                    <a:close/>
                  </a:path>
                  <a:path w="818057" h="3401239" fill="none">
                    <a:moveTo>
                      <a:pt x="699077" y="0"/>
                    </a:moveTo>
                    <a:cubicBezTo>
                      <a:pt x="775480" y="550759"/>
                      <a:pt x="816495" y="1177204"/>
                      <a:pt x="818014" y="1816571"/>
                    </a:cubicBezTo>
                    <a:cubicBezTo>
                      <a:pt x="819314" y="2363941"/>
                      <a:pt x="791627" y="2905539"/>
                      <a:pt x="737002" y="3401239"/>
                    </a:cubicBezTo>
                  </a:path>
                </a:pathLst>
              </a:custGeom>
              <a:ln w="57150">
                <a:solidFill>
                  <a:schemeClr val="tx1">
                    <a:alpha val="25000"/>
                  </a:schemeClr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Line 315">
                <a:extLst>
                  <a:ext uri="{FF2B5EF4-FFF2-40B4-BE49-F238E27FC236}">
                    <a16:creationId xmlns:a16="http://schemas.microsoft.com/office/drawing/2014/main" id="{58D7918A-F8C5-5165-2D8D-A27DC07CEC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380966" y="3568560"/>
                <a:ext cx="97645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556DF747-F6D3-76A6-B980-86FECBB7A896}"/>
                  </a:ext>
                </a:extLst>
              </p:cNvPr>
              <p:cNvSpPr/>
              <p:nvPr/>
            </p:nvSpPr>
            <p:spPr>
              <a:xfrm>
                <a:off x="10404200" y="4613764"/>
                <a:ext cx="1645920" cy="9144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lvl="0" algn="ctr" defTabSz="914400"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Loop component with agenda, notes, and follow-up tasks</a:t>
                </a:r>
              </a:p>
            </p:txBody>
          </p:sp>
          <p:sp>
            <p:nvSpPr>
              <p:cNvPr id="19" name="AutoShape 302">
                <a:extLst>
                  <a:ext uri="{FF2B5EF4-FFF2-40B4-BE49-F238E27FC236}">
                    <a16:creationId xmlns:a16="http://schemas.microsoft.com/office/drawing/2014/main" id="{6E09B548-3E23-EC6B-DCAB-EDE37E245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9712" y="3785419"/>
                <a:ext cx="262830" cy="2632893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E1B6FDF6-8DED-8A11-32D5-9A0051D19B64}"/>
                  </a:ext>
                </a:extLst>
              </p:cNvPr>
              <p:cNvSpPr/>
              <p:nvPr/>
            </p:nvSpPr>
            <p:spPr>
              <a:xfrm>
                <a:off x="7624188" y="3409731"/>
                <a:ext cx="100584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Transcript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0" name="Rounded Rectangle 143">
                <a:extLst>
                  <a:ext uri="{FF2B5EF4-FFF2-40B4-BE49-F238E27FC236}">
                    <a16:creationId xmlns:a16="http://schemas.microsoft.com/office/drawing/2014/main" id="{2415E00A-888A-FF39-AF8A-B614C1EFCD66}"/>
                  </a:ext>
                </a:extLst>
              </p:cNvPr>
              <p:cNvSpPr/>
              <p:nvPr/>
            </p:nvSpPr>
            <p:spPr>
              <a:xfrm>
                <a:off x="10404200" y="2869565"/>
                <a:ext cx="164592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Shared content and attendance report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4" name="AutoShape 302">
                <a:extLst>
                  <a:ext uri="{FF2B5EF4-FFF2-40B4-BE49-F238E27FC236}">
                    <a16:creationId xmlns:a16="http://schemas.microsoft.com/office/drawing/2014/main" id="{AEB04F0F-8FD1-40C0-FB4D-2735DF671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39712" y="2851872"/>
                <a:ext cx="262830" cy="45720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315">
                <a:extLst>
                  <a:ext uri="{FF2B5EF4-FFF2-40B4-BE49-F238E27FC236}">
                    <a16:creationId xmlns:a16="http://schemas.microsoft.com/office/drawing/2014/main" id="{EA33DD4C-9FE1-E711-584E-960D48488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4213204" y="4800108"/>
                <a:ext cx="43469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ounded Rectangle 143">
                <a:extLst>
                  <a:ext uri="{FF2B5EF4-FFF2-40B4-BE49-F238E27FC236}">
                    <a16:creationId xmlns:a16="http://schemas.microsoft.com/office/drawing/2014/main" id="{7B343876-A6C2-C441-F785-B7EF15D59247}"/>
                  </a:ext>
                </a:extLst>
              </p:cNvPr>
              <p:cNvSpPr/>
              <p:nvPr/>
            </p:nvSpPr>
            <p:spPr>
              <a:xfrm>
                <a:off x="3927632" y="4800996"/>
                <a:ext cx="100584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Recording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8" name="AutoShape 302">
                <a:extLst>
                  <a:ext uri="{FF2B5EF4-FFF2-40B4-BE49-F238E27FC236}">
                    <a16:creationId xmlns:a16="http://schemas.microsoft.com/office/drawing/2014/main" id="{510CF835-F70C-995C-D3C2-3BA7541F7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356" y="1992625"/>
                <a:ext cx="262830" cy="280837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92828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0C1B4-D4F5-4F28-EDF3-7BD772019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a Channel Meeting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24FA33-9821-8510-3130-CB17AE79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958DCCC-4EC7-F40B-9668-239BE9D23994}"/>
              </a:ext>
            </a:extLst>
          </p:cNvPr>
          <p:cNvGrpSpPr/>
          <p:nvPr/>
        </p:nvGrpSpPr>
        <p:grpSpPr>
          <a:xfrm>
            <a:off x="2050842" y="1327110"/>
            <a:ext cx="8090316" cy="5118363"/>
            <a:chOff x="2050842" y="1327110"/>
            <a:chExt cx="8090316" cy="5118363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155298A-B5F3-592C-2C69-AF2A5B06A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0842" y="1327110"/>
              <a:ext cx="8090316" cy="5118363"/>
            </a:xfrm>
            <a:prstGeom prst="rect">
              <a:avLst/>
            </a:prstGeom>
          </p:spPr>
        </p:pic>
        <p:sp>
          <p:nvSpPr>
            <p:cNvPr id="6" name="Line 315">
              <a:extLst>
                <a:ext uri="{FF2B5EF4-FFF2-40B4-BE49-F238E27FC236}">
                  <a16:creationId xmlns:a16="http://schemas.microsoft.com/office/drawing/2014/main" id="{0677A3A3-2D2F-E05D-D6F1-C5D3F7A262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8689" y="271505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C2035EBF-83EF-230B-92EF-ACEB14748793}"/>
                </a:ext>
              </a:extLst>
            </p:cNvPr>
            <p:cNvSpPr/>
            <p:nvPr/>
          </p:nvSpPr>
          <p:spPr>
            <a:xfrm>
              <a:off x="3389818" y="2565590"/>
              <a:ext cx="1258631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name</a:t>
              </a:r>
            </a:p>
          </p:txBody>
        </p:sp>
        <p:sp>
          <p:nvSpPr>
            <p:cNvPr id="8" name="AutoShape 302">
              <a:extLst>
                <a:ext uri="{FF2B5EF4-FFF2-40B4-BE49-F238E27FC236}">
                  <a16:creationId xmlns:a16="http://schemas.microsoft.com/office/drawing/2014/main" id="{68F7359E-E51B-78E3-D4A4-155A93DD3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462" y="3228095"/>
              <a:ext cx="173736" cy="24688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E253D7BA-3B84-0561-F060-F72404B1634C}"/>
                </a:ext>
              </a:extLst>
            </p:cNvPr>
            <p:cNvSpPr/>
            <p:nvPr/>
          </p:nvSpPr>
          <p:spPr>
            <a:xfrm>
              <a:off x="8027312" y="4249535"/>
              <a:ext cx="1066800" cy="42599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history</a:t>
              </a: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053E19F8-4471-9ADF-EA06-D26939AD9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7641" y="4884377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E1B6FDF6-8DED-8A11-32D5-9A0051D19B64}"/>
                </a:ext>
              </a:extLst>
            </p:cNvPr>
            <p:cNvSpPr/>
            <p:nvPr/>
          </p:nvSpPr>
          <p:spPr>
            <a:xfrm>
              <a:off x="3276849" y="4747217"/>
              <a:ext cx="13716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Saved recording 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67350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567BD1-E2A9-9050-128A-2C641D41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B640FA-83DD-BD80-64E7-FD7729208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 Instant Meeting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229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527B24-AC74-B083-1F6F-7C7D4596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AC8B9-4246-F046-0DBE-70A55F3F23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Scheduling a Meeting in Teams</a:t>
            </a:r>
          </a:p>
        </p:txBody>
      </p:sp>
    </p:spTree>
    <p:extLst>
      <p:ext uri="{BB962C8B-B14F-4D97-AF65-F5344CB8AC3E}">
        <p14:creationId xmlns:p14="http://schemas.microsoft.com/office/powerpoint/2010/main" val="139839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5B57A-8636-51B5-C77C-55B66C6C2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28565F5-335D-9EB9-354B-FF34B3F3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Calls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0702851-B27E-1B44-04F7-4F22E51F46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2425981" cy="514951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make a call,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Type a name.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Press </a:t>
            </a:r>
            <a:r>
              <a:rPr lang="en-US" b="1" dirty="0"/>
              <a:t>Call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the lists, hover over a name to display the </a:t>
            </a:r>
            <a:r>
              <a:rPr lang="en-US" b="1" dirty="0"/>
              <a:t>Call</a:t>
            </a:r>
            <a:r>
              <a:rPr lang="en-US" dirty="0"/>
              <a:t> button.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Call</a:t>
            </a:r>
            <a:r>
              <a:rPr lang="en-US" dirty="0"/>
              <a:t> button is also accessible in the </a:t>
            </a:r>
            <a:r>
              <a:rPr lang="en-US" b="1" dirty="0"/>
              <a:t>Chat</a:t>
            </a:r>
            <a:r>
              <a:rPr lang="en-US" dirty="0"/>
              <a:t> and </a:t>
            </a:r>
            <a:r>
              <a:rPr lang="en-US" b="1" dirty="0"/>
              <a:t>People</a:t>
            </a:r>
            <a:r>
              <a:rPr lang="en-US" dirty="0"/>
              <a:t> views.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1553A8-905C-4832-8A0A-5DDB4C196EFF}"/>
              </a:ext>
            </a:extLst>
          </p:cNvPr>
          <p:cNvGrpSpPr/>
          <p:nvPr/>
        </p:nvGrpSpPr>
        <p:grpSpPr>
          <a:xfrm>
            <a:off x="3057825" y="1354110"/>
            <a:ext cx="8797291" cy="4682134"/>
            <a:chOff x="2932594" y="1365436"/>
            <a:chExt cx="8797291" cy="4682134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4582C2C-00FA-82AE-ECCF-60CF6AA1A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2594" y="1365436"/>
              <a:ext cx="8797291" cy="468213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71BD9A3-3C48-BC2A-6435-8327EFAC15C0}"/>
                </a:ext>
              </a:extLst>
            </p:cNvPr>
            <p:cNvGrpSpPr/>
            <p:nvPr/>
          </p:nvGrpSpPr>
          <p:grpSpPr>
            <a:xfrm>
              <a:off x="3458954" y="1653042"/>
              <a:ext cx="2687448" cy="2619655"/>
              <a:chOff x="1641951" y="2546599"/>
              <a:chExt cx="2687448" cy="2619655"/>
            </a:xfrm>
          </p:grpSpPr>
          <p:sp>
            <p:nvSpPr>
              <p:cNvPr id="12" name="Rounded Rectangle 143">
                <a:extLst>
                  <a:ext uri="{FF2B5EF4-FFF2-40B4-BE49-F238E27FC236}">
                    <a16:creationId xmlns:a16="http://schemas.microsoft.com/office/drawing/2014/main" id="{28007993-8AFF-15C9-8139-C6340ADC712D}"/>
                  </a:ext>
                </a:extLst>
              </p:cNvPr>
              <p:cNvSpPr/>
              <p:nvPr/>
            </p:nvSpPr>
            <p:spPr>
              <a:xfrm>
                <a:off x="1641952" y="3116743"/>
                <a:ext cx="16673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1</a:t>
                </a:r>
              </a:p>
            </p:txBody>
          </p:sp>
          <p:sp>
            <p:nvSpPr>
              <p:cNvPr id="13" name="Rounded Rectangle 143">
                <a:extLst>
                  <a:ext uri="{FF2B5EF4-FFF2-40B4-BE49-F238E27FC236}">
                    <a16:creationId xmlns:a16="http://schemas.microsoft.com/office/drawing/2014/main" id="{F32CCD37-DBA9-6554-B07F-048AFBFE3E25}"/>
                  </a:ext>
                </a:extLst>
              </p:cNvPr>
              <p:cNvSpPr/>
              <p:nvPr/>
            </p:nvSpPr>
            <p:spPr>
              <a:xfrm>
                <a:off x="1641951" y="4891616"/>
                <a:ext cx="166731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2</a:t>
                </a:r>
              </a:p>
            </p:txBody>
          </p:sp>
          <p:sp>
            <p:nvSpPr>
              <p:cNvPr id="29" name="Line 313">
                <a:extLst>
                  <a:ext uri="{FF2B5EF4-FFF2-40B4-BE49-F238E27FC236}">
                    <a16:creationId xmlns:a16="http://schemas.microsoft.com/office/drawing/2014/main" id="{9DECF8A4-9F37-BBC1-28E8-536A87584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3549950" y="3077624"/>
                <a:ext cx="527475" cy="4287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Rounded Rectangle 143">
                <a:extLst>
                  <a:ext uri="{FF2B5EF4-FFF2-40B4-BE49-F238E27FC236}">
                    <a16:creationId xmlns:a16="http://schemas.microsoft.com/office/drawing/2014/main" id="{81F14B5F-BCEF-32EE-3E0B-C1B3A6B89D8F}"/>
                  </a:ext>
                </a:extLst>
              </p:cNvPr>
              <p:cNvSpPr/>
              <p:nvPr/>
            </p:nvSpPr>
            <p:spPr>
              <a:xfrm>
                <a:off x="3689319" y="2914122"/>
                <a:ext cx="640080" cy="45720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Audio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</a:t>
                </a:r>
              </a:p>
            </p:txBody>
          </p:sp>
          <p:sp>
            <p:nvSpPr>
              <p:cNvPr id="16" name="Line 313">
                <a:extLst>
                  <a:ext uri="{FF2B5EF4-FFF2-40B4-BE49-F238E27FC236}">
                    <a16:creationId xmlns:a16="http://schemas.microsoft.com/office/drawing/2014/main" id="{CBA82699-E804-9BB0-48EA-782131EED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2972533" y="3153948"/>
                <a:ext cx="79636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D70EF32C-BE5D-CFDD-6CB5-3727E7E157B9}"/>
                  </a:ext>
                </a:extLst>
              </p:cNvPr>
              <p:cNvSpPr/>
              <p:nvPr/>
            </p:nvSpPr>
            <p:spPr>
              <a:xfrm>
                <a:off x="3094959" y="2546599"/>
                <a:ext cx="91440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Video </a:t>
                </a: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all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83653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role do you see yourself playing most often in a Teams meeting: attendee, presenter, or organizer?</a:t>
            </a:r>
          </a:p>
          <a:p>
            <a:r>
              <a:rPr lang="en-US" dirty="0"/>
              <a:t>Do you think you are more likely to hold impromptu or scheduled meetings in Teams?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35328-F5F4-0AB5-A827-329F54F45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DB63A1-F328-FB7B-8ABD-8D5C50180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58A234AE-9BD4-88C8-4C89-2423B4176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801" y="1242150"/>
            <a:ext cx="9530398" cy="5072311"/>
          </a:xfrm>
          <a:prstGeom prst="rect">
            <a:avLst/>
          </a:prstGeom>
        </p:spPr>
      </p:pic>
      <p:sp>
        <p:nvSpPr>
          <p:cNvPr id="16" name="Line 313">
            <a:extLst>
              <a:ext uri="{FF2B5EF4-FFF2-40B4-BE49-F238E27FC236}">
                <a16:creationId xmlns:a16="http://schemas.microsoft.com/office/drawing/2014/main" id="{A4D80A21-4EAF-264D-9072-7EDBB15AACBA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3329982" y="1805203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ounded Rectangle 143">
            <a:extLst>
              <a:ext uri="{FF2B5EF4-FFF2-40B4-BE49-F238E27FC236}">
                <a16:creationId xmlns:a16="http://schemas.microsoft.com/office/drawing/2014/main" id="{A4421697-96D6-63B4-F027-9380AF7D0826}"/>
              </a:ext>
            </a:extLst>
          </p:cNvPr>
          <p:cNvSpPr/>
          <p:nvPr/>
        </p:nvSpPr>
        <p:spPr>
          <a:xfrm>
            <a:off x="3543076" y="1667884"/>
            <a:ext cx="18288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Indicates missed call</a:t>
            </a:r>
          </a:p>
        </p:txBody>
      </p:sp>
      <p:sp>
        <p:nvSpPr>
          <p:cNvPr id="17" name="Line 313">
            <a:extLst>
              <a:ext uri="{FF2B5EF4-FFF2-40B4-BE49-F238E27FC236}">
                <a16:creationId xmlns:a16="http://schemas.microsoft.com/office/drawing/2014/main" id="{C77B573C-8714-3B45-F3F2-8899E52E4D47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8051144" y="1963944"/>
            <a:ext cx="36576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Rounded Rectangle 143">
            <a:extLst>
              <a:ext uri="{FF2B5EF4-FFF2-40B4-BE49-F238E27FC236}">
                <a16:creationId xmlns:a16="http://schemas.microsoft.com/office/drawing/2014/main" id="{3D2038D0-CF97-F793-A20D-1C4616B945B7}"/>
              </a:ext>
            </a:extLst>
          </p:cNvPr>
          <p:cNvSpPr/>
          <p:nvPr/>
        </p:nvSpPr>
        <p:spPr>
          <a:xfrm>
            <a:off x="7731104" y="1649151"/>
            <a:ext cx="10058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Filter calls</a:t>
            </a:r>
          </a:p>
        </p:txBody>
      </p:sp>
      <p:sp>
        <p:nvSpPr>
          <p:cNvPr id="28" name="Line 313">
            <a:extLst>
              <a:ext uri="{FF2B5EF4-FFF2-40B4-BE49-F238E27FC236}">
                <a16:creationId xmlns:a16="http://schemas.microsoft.com/office/drawing/2014/main" id="{C7B037FA-7FAE-EC32-C162-61BB297809BE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7334868" y="2849725"/>
            <a:ext cx="36576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Rounded Rectangle 143">
            <a:extLst>
              <a:ext uri="{FF2B5EF4-FFF2-40B4-BE49-F238E27FC236}">
                <a16:creationId xmlns:a16="http://schemas.microsoft.com/office/drawing/2014/main" id="{3A60EB9E-5182-07AC-EC46-F6FAD2C5C9DA}"/>
              </a:ext>
            </a:extLst>
          </p:cNvPr>
          <p:cNvSpPr/>
          <p:nvPr/>
        </p:nvSpPr>
        <p:spPr>
          <a:xfrm>
            <a:off x="6923388" y="2879060"/>
            <a:ext cx="118872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More actions </a:t>
            </a: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596DEBD9-D373-7986-5D43-7EB214146998}"/>
              </a:ext>
            </a:extLst>
          </p:cNvPr>
          <p:cNvSpPr/>
          <p:nvPr/>
        </p:nvSpPr>
        <p:spPr>
          <a:xfrm>
            <a:off x="8953749" y="4624286"/>
            <a:ext cx="118872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Details of selected call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601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7E171-1BCD-A53A-A1DD-01D0C1426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Voicemail 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FD147-A5DB-C53D-E849-CCCED4B83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EB3A332-404A-4692-5150-1FD4F3430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402" y="1405646"/>
            <a:ext cx="8807197" cy="4879128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D9C890D-7EBB-2DEE-FBA2-029B59602A69}"/>
              </a:ext>
            </a:extLst>
          </p:cNvPr>
          <p:cNvGrpSpPr/>
          <p:nvPr/>
        </p:nvGrpSpPr>
        <p:grpSpPr>
          <a:xfrm>
            <a:off x="4476338" y="2930524"/>
            <a:ext cx="3799244" cy="2249684"/>
            <a:chOff x="4476339" y="2930524"/>
            <a:chExt cx="3799244" cy="2249684"/>
          </a:xfrm>
        </p:grpSpPr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F45A0BDF-9767-20FA-7258-7642A5E7BEF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7777108" y="504288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9E6CB402-1D23-883A-A70A-7A708E576154}"/>
                </a:ext>
              </a:extLst>
            </p:cNvPr>
            <p:cNvSpPr/>
            <p:nvPr/>
          </p:nvSpPr>
          <p:spPr>
            <a:xfrm>
              <a:off x="6731456" y="4905570"/>
              <a:ext cx="122804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Play message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3E47E8EF-722F-25A8-8692-F1667BBE3CB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7777108" y="447333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7B26297-1F2A-491F-50FF-C4BCEB71DA99}"/>
                </a:ext>
              </a:extLst>
            </p:cNvPr>
            <p:cNvSpPr/>
            <p:nvPr/>
          </p:nvSpPr>
          <p:spPr>
            <a:xfrm>
              <a:off x="6731456" y="4336016"/>
              <a:ext cx="1228049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Transcript</a:t>
              </a: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C4402F09-69A7-C59C-A33D-629726A6C8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5004342" y="317976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D0C1D024-D9AB-319F-998F-D728DCCA226E}"/>
                </a:ext>
              </a:extLst>
            </p:cNvPr>
            <p:cNvSpPr/>
            <p:nvPr/>
          </p:nvSpPr>
          <p:spPr>
            <a:xfrm>
              <a:off x="4476339" y="3113678"/>
              <a:ext cx="15544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Select to display in Details pane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084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1429A-68D3-6FE1-C9D7-94E5D9B2C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Call Control 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23ADA-2B42-ED1F-3424-908BCEAB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1A8936F-9228-D5B8-C5E7-458EE2636699}"/>
              </a:ext>
            </a:extLst>
          </p:cNvPr>
          <p:cNvGrpSpPr/>
          <p:nvPr/>
        </p:nvGrpSpPr>
        <p:grpSpPr>
          <a:xfrm>
            <a:off x="996372" y="1050498"/>
            <a:ext cx="10199256" cy="5351727"/>
            <a:chOff x="1576156" y="1050498"/>
            <a:chExt cx="10199256" cy="5351727"/>
          </a:xfrm>
        </p:grpSpPr>
        <p:pic>
          <p:nvPicPr>
            <p:cNvPr id="39" name="Picture 3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1794807-F1F7-21C5-49E0-B95920028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6156" y="1649005"/>
              <a:ext cx="9039689" cy="4753220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DFAE8A13-138D-2550-64F0-ADBDAF8EE81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6215025" y="2636077"/>
              <a:ext cx="5486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8D098E76-C82C-E8B3-989F-07A5292BE240}"/>
                </a:ext>
              </a:extLst>
            </p:cNvPr>
            <p:cNvSpPr/>
            <p:nvPr/>
          </p:nvSpPr>
          <p:spPr>
            <a:xfrm>
              <a:off x="6018620" y="2593622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Chat pane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0" name="Line 313">
              <a:extLst>
                <a:ext uri="{FF2B5EF4-FFF2-40B4-BE49-F238E27FC236}">
                  <a16:creationId xmlns:a16="http://schemas.microsoft.com/office/drawing/2014/main" id="{ED306133-E64E-BB86-848B-A8578AD92AC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7854706" y="2520266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D507366E-DB4B-EC6D-B304-AF461DB0BDAC}"/>
                </a:ext>
              </a:extLst>
            </p:cNvPr>
            <p:cNvSpPr/>
            <p:nvPr/>
          </p:nvSpPr>
          <p:spPr>
            <a:xfrm>
              <a:off x="7756641" y="2485319"/>
              <a:ext cx="640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</a:t>
              </a:r>
            </a:p>
          </p:txBody>
        </p:sp>
        <p:sp>
          <p:nvSpPr>
            <p:cNvPr id="13" name="Line 313">
              <a:extLst>
                <a:ext uri="{FF2B5EF4-FFF2-40B4-BE49-F238E27FC236}">
                  <a16:creationId xmlns:a16="http://schemas.microsoft.com/office/drawing/2014/main" id="{95006700-56A2-3AB2-3486-F117EE19948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8820482" y="2495874"/>
              <a:ext cx="5472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307A040D-A4A9-295C-A450-BC3EB88E9DE3}"/>
                </a:ext>
              </a:extLst>
            </p:cNvPr>
            <p:cNvSpPr/>
            <p:nvPr/>
          </p:nvSpPr>
          <p:spPr>
            <a:xfrm>
              <a:off x="8774870" y="2470839"/>
              <a:ext cx="82296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Mute/ unmute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40AFD5F0-1BAD-654D-1B96-639157F383F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6531178" y="1591483"/>
              <a:ext cx="687004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313">
              <a:extLst>
                <a:ext uri="{FF2B5EF4-FFF2-40B4-BE49-F238E27FC236}">
                  <a16:creationId xmlns:a16="http://schemas.microsoft.com/office/drawing/2014/main" id="{7A724B9E-8178-7137-E7A6-9F16DFB23B5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8250639" y="1563438"/>
              <a:ext cx="74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Line 313">
              <a:extLst>
                <a:ext uri="{FF2B5EF4-FFF2-40B4-BE49-F238E27FC236}">
                  <a16:creationId xmlns:a16="http://schemas.microsoft.com/office/drawing/2014/main" id="{709E482D-E9F2-8F1A-AD80-364AAFB5D72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361975" y="1506906"/>
              <a:ext cx="646023" cy="2539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B98571B4-5422-1592-BF9F-3FDD34090E36}"/>
                </a:ext>
              </a:extLst>
            </p:cNvPr>
            <p:cNvSpPr/>
            <p:nvPr/>
          </p:nvSpPr>
          <p:spPr>
            <a:xfrm>
              <a:off x="9597830" y="1247980"/>
              <a:ext cx="11887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Share content</a:t>
              </a: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E5B439DC-B778-0F88-4A8C-30C66FE88CAA}"/>
                </a:ext>
              </a:extLst>
            </p:cNvPr>
            <p:cNvSpPr/>
            <p:nvPr/>
          </p:nvSpPr>
          <p:spPr>
            <a:xfrm>
              <a:off x="7938200" y="1066866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Turn video on/off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04FE9B85-37AA-783B-F286-25281D833460}"/>
                </a:ext>
              </a:extLst>
            </p:cNvPr>
            <p:cNvSpPr/>
            <p:nvPr/>
          </p:nvSpPr>
          <p:spPr>
            <a:xfrm>
              <a:off x="5772586" y="1050498"/>
              <a:ext cx="210784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Show P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articipants  pane</a:t>
              </a:r>
            </a:p>
          </p:txBody>
        </p:sp>
        <p:sp>
          <p:nvSpPr>
            <p:cNvPr id="26" name="Line 313">
              <a:extLst>
                <a:ext uri="{FF2B5EF4-FFF2-40B4-BE49-F238E27FC236}">
                  <a16:creationId xmlns:a16="http://schemas.microsoft.com/office/drawing/2014/main" id="{FBB4A6A8-C577-0B17-032A-E2503041375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847142" y="2479922"/>
              <a:ext cx="5486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FEE64D3F-FA07-D97A-7D16-4FA9C10ED44B}"/>
                </a:ext>
              </a:extLst>
            </p:cNvPr>
            <p:cNvSpPr/>
            <p:nvPr/>
          </p:nvSpPr>
          <p:spPr>
            <a:xfrm>
              <a:off x="1664262" y="2485319"/>
              <a:ext cx="9144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Duration</a:t>
              </a: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B0AA178F-513B-BBAA-1303-60C3668AAE3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7491765" y="1725459"/>
              <a:ext cx="3957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615A154A-9649-647C-72B7-8D18518072FD}"/>
                </a:ext>
              </a:extLst>
            </p:cNvPr>
            <p:cNvSpPr/>
            <p:nvPr/>
          </p:nvSpPr>
          <p:spPr>
            <a:xfrm>
              <a:off x="7169323" y="1430436"/>
              <a:ext cx="104247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an app</a:t>
              </a:r>
            </a:p>
          </p:txBody>
        </p:sp>
        <p:sp>
          <p:nvSpPr>
            <p:cNvPr id="32" name="AutoShape 302">
              <a:extLst>
                <a:ext uri="{FF2B5EF4-FFF2-40B4-BE49-F238E27FC236}">
                  <a16:creationId xmlns:a16="http://schemas.microsoft.com/office/drawing/2014/main" id="{FFA6C9C3-C9F5-5E30-03E1-A0A6CAE6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8902" y="2345446"/>
              <a:ext cx="174625" cy="37490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Rounded Rectangle 143">
              <a:extLst>
                <a:ext uri="{FF2B5EF4-FFF2-40B4-BE49-F238E27FC236}">
                  <a16:creationId xmlns:a16="http://schemas.microsoft.com/office/drawing/2014/main" id="{659F266B-211B-F685-EA82-35DFCF1C9546}"/>
                </a:ext>
              </a:extLst>
            </p:cNvPr>
            <p:cNvSpPr/>
            <p:nvPr/>
          </p:nvSpPr>
          <p:spPr>
            <a:xfrm>
              <a:off x="10851413" y="4068529"/>
              <a:ext cx="923999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Chat pane</a:t>
              </a:r>
            </a:p>
          </p:txBody>
        </p:sp>
        <p:sp>
          <p:nvSpPr>
            <p:cNvPr id="35" name="Line 313">
              <a:extLst>
                <a:ext uri="{FF2B5EF4-FFF2-40B4-BE49-F238E27FC236}">
                  <a16:creationId xmlns:a16="http://schemas.microsoft.com/office/drawing/2014/main" id="{D97733D3-096D-F7D3-07C9-5E6B83491CE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482687" y="2088730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Rounded Rectangle 143">
              <a:extLst>
                <a:ext uri="{FF2B5EF4-FFF2-40B4-BE49-F238E27FC236}">
                  <a16:creationId xmlns:a16="http://schemas.microsoft.com/office/drawing/2014/main" id="{8D397B95-2E10-CA10-7605-0AE9A372BB94}"/>
                </a:ext>
              </a:extLst>
            </p:cNvPr>
            <p:cNvSpPr/>
            <p:nvPr/>
          </p:nvSpPr>
          <p:spPr>
            <a:xfrm>
              <a:off x="10685891" y="1865454"/>
              <a:ext cx="92399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Leave the call</a:t>
              </a:r>
            </a:p>
          </p:txBody>
        </p:sp>
        <p:sp>
          <p:nvSpPr>
            <p:cNvPr id="42" name="Line 313">
              <a:extLst>
                <a:ext uri="{FF2B5EF4-FFF2-40B4-BE49-F238E27FC236}">
                  <a16:creationId xmlns:a16="http://schemas.microsoft.com/office/drawing/2014/main" id="{966B63C5-4EEE-A39F-7604-5B04DD31A3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6818625" y="2785313"/>
              <a:ext cx="9932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ounded Rectangle 143">
              <a:extLst>
                <a:ext uri="{FF2B5EF4-FFF2-40B4-BE49-F238E27FC236}">
                  <a16:creationId xmlns:a16="http://schemas.microsoft.com/office/drawing/2014/main" id="{FB29FF5B-820C-5100-6B07-4E47CA933F43}"/>
                </a:ext>
              </a:extLst>
            </p:cNvPr>
            <p:cNvSpPr/>
            <p:nvPr/>
          </p:nvSpPr>
          <p:spPr>
            <a:xfrm>
              <a:off x="6761355" y="3144753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Change view</a:t>
              </a:r>
            </a:p>
          </p:txBody>
        </p:sp>
        <p:sp>
          <p:nvSpPr>
            <p:cNvPr id="45" name="Rounded Rectangle 143">
              <a:extLst>
                <a:ext uri="{FF2B5EF4-FFF2-40B4-BE49-F238E27FC236}">
                  <a16:creationId xmlns:a16="http://schemas.microsoft.com/office/drawing/2014/main" id="{CBD1CA4B-1988-EEE8-2CA6-260DC3DE9603}"/>
                </a:ext>
              </a:extLst>
            </p:cNvPr>
            <p:cNvSpPr/>
            <p:nvPr/>
          </p:nvSpPr>
          <p:spPr>
            <a:xfrm>
              <a:off x="7153676" y="5208995"/>
              <a:ext cx="640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You</a:t>
              </a:r>
            </a:p>
          </p:txBody>
        </p:sp>
      </p:grpSp>
      <p:sp>
        <p:nvSpPr>
          <p:cNvPr id="4" name="Rounded Rectangle 143">
            <a:extLst>
              <a:ext uri="{FF2B5EF4-FFF2-40B4-BE49-F238E27FC236}">
                <a16:creationId xmlns:a16="http://schemas.microsoft.com/office/drawing/2014/main" id="{67D2FBB3-CB7B-6E94-AA8B-7376D72253D6}"/>
              </a:ext>
            </a:extLst>
          </p:cNvPr>
          <p:cNvSpPr/>
          <p:nvPr/>
        </p:nvSpPr>
        <p:spPr>
          <a:xfrm>
            <a:off x="4114500" y="1419523"/>
            <a:ext cx="192024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Standard phone buttons</a:t>
            </a:r>
          </a:p>
        </p:txBody>
      </p:sp>
      <p:sp>
        <p:nvSpPr>
          <p:cNvPr id="27" name="AutoShape 303">
            <a:extLst>
              <a:ext uri="{FF2B5EF4-FFF2-40B4-BE49-F238E27FC236}">
                <a16:creationId xmlns:a16="http://schemas.microsoft.com/office/drawing/2014/main" id="{AF972D93-4E4C-6C64-166A-F113F990C331}"/>
              </a:ext>
            </a:extLst>
          </p:cNvPr>
          <p:cNvSpPr>
            <a:spLocks/>
          </p:cNvSpPr>
          <p:nvPr/>
        </p:nvSpPr>
        <p:spPr bwMode="auto">
          <a:xfrm rot="16200000">
            <a:off x="4958010" y="1309561"/>
            <a:ext cx="174625" cy="109728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796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F445C-B22A-E9CC-A69C-916F3B745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and Microphone Controls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17362E-2BDB-5F12-F243-52171F74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E216B64B-5E06-D9F4-7BB6-F8A70C260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89314"/>
            <a:ext cx="5386917" cy="36576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Camera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6D80DD0-4251-FB82-F54B-0DE1F6AC2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369" y="1289314"/>
            <a:ext cx="5389033" cy="36576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Microphone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4AB57-6B81-A852-4054-0351521934B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1651672"/>
            <a:ext cx="5384800" cy="4108875"/>
          </a:xfrm>
          <a:ln>
            <a:noFill/>
          </a:ln>
        </p:spPr>
        <p:txBody>
          <a:bodyPr/>
          <a:lstStyle/>
          <a:p>
            <a:r>
              <a:rPr lang="en-US" dirty="0"/>
              <a:t>Use menu to access camera settings.</a:t>
            </a:r>
          </a:p>
          <a:p>
            <a:r>
              <a:rPr lang="en-US" dirty="0"/>
              <a:t>Select </a:t>
            </a:r>
            <a:r>
              <a:rPr lang="en-US" b="1" dirty="0"/>
              <a:t>More video effects and settings </a:t>
            </a:r>
            <a:r>
              <a:rPr lang="en-US" dirty="0"/>
              <a:t>to access more background and filter settings.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87B9518-800B-086D-0C85-31865349063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1651672"/>
            <a:ext cx="5384800" cy="4108875"/>
          </a:xfrm>
          <a:ln>
            <a:noFill/>
          </a:ln>
        </p:spPr>
        <p:txBody>
          <a:bodyPr/>
          <a:lstStyle/>
          <a:p>
            <a:r>
              <a:rPr lang="en-US" dirty="0"/>
              <a:t>Use menu to access speaker and mic settings.</a:t>
            </a:r>
          </a:p>
          <a:p>
            <a:r>
              <a:rPr lang="en-US" dirty="0"/>
              <a:t>Mute when not speaking to eliminate background noise that others hear.</a:t>
            </a:r>
          </a:p>
          <a:p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FB82B40-030C-F0B2-B58B-6DA88CEADA1F}"/>
              </a:ext>
            </a:extLst>
          </p:cNvPr>
          <p:cNvGrpSpPr/>
          <p:nvPr/>
        </p:nvGrpSpPr>
        <p:grpSpPr>
          <a:xfrm>
            <a:off x="851741" y="2717701"/>
            <a:ext cx="4972902" cy="3556236"/>
            <a:chOff x="851741" y="2717701"/>
            <a:chExt cx="4972902" cy="3556236"/>
          </a:xfrm>
        </p:grpSpPr>
        <p:pic>
          <p:nvPicPr>
            <p:cNvPr id="24" name="Picture 23" descr="A screenshot of a phone&#10;&#10;Description automatically generated">
              <a:extLst>
                <a:ext uri="{FF2B5EF4-FFF2-40B4-BE49-F238E27FC236}">
                  <a16:creationId xmlns:a16="http://schemas.microsoft.com/office/drawing/2014/main" id="{288EA7B8-ED18-D224-9913-05A4AFE85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0881" y="2717701"/>
              <a:ext cx="1843762" cy="3556236"/>
            </a:xfrm>
            <a:prstGeom prst="rect">
              <a:avLst/>
            </a:prstGeom>
          </p:spPr>
        </p:pic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16A314A-7B20-61D7-0602-47B156ECF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1741" y="3258774"/>
              <a:ext cx="2766446" cy="2812173"/>
            </a:xfrm>
            <a:prstGeom prst="rect">
              <a:avLst/>
            </a:prstGeom>
          </p:spPr>
        </p:pic>
        <p:pic>
          <p:nvPicPr>
            <p:cNvPr id="27" name="Picture 26" descr="A black and white camera logo&#10;&#10;Description automatically generated">
              <a:extLst>
                <a:ext uri="{FF2B5EF4-FFF2-40B4-BE49-F238E27FC236}">
                  <a16:creationId xmlns:a16="http://schemas.microsoft.com/office/drawing/2014/main" id="{E7D07730-8C7B-2C8C-84C0-F67F93357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1741" y="2717701"/>
              <a:ext cx="771633" cy="562053"/>
            </a:xfrm>
            <a:prstGeom prst="rect">
              <a:avLst/>
            </a:prstGeom>
          </p:spPr>
        </p:pic>
        <p:sp>
          <p:nvSpPr>
            <p:cNvPr id="39" name="AutoShape 304">
              <a:extLst>
                <a:ext uri="{FF2B5EF4-FFF2-40B4-BE49-F238E27FC236}">
                  <a16:creationId xmlns:a16="http://schemas.microsoft.com/office/drawing/2014/main" id="{FFC48DF4-D054-5527-334F-D768E605A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054" y="5715337"/>
              <a:ext cx="684821" cy="289185"/>
            </a:xfrm>
            <a:prstGeom prst="rightArrow">
              <a:avLst>
                <a:gd name="adj1" fmla="val 52602"/>
                <a:gd name="adj2" fmla="val 59572"/>
              </a:avLst>
            </a:prstGeom>
            <a:solidFill>
              <a:srgbClr val="009DDC"/>
            </a:solidFill>
            <a:ln w="9525">
              <a:noFill/>
              <a:miter lim="800000"/>
              <a:headEnd/>
              <a:tailEnd/>
            </a:ln>
            <a:effectLst>
              <a:outerShdw blurRad="38100" dist="25400" dir="2700000" sx="99000" sy="99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BCD10F2-50FB-F7EB-D5C3-8D542A4DF319}"/>
              </a:ext>
            </a:extLst>
          </p:cNvPr>
          <p:cNvGrpSpPr/>
          <p:nvPr/>
        </p:nvGrpSpPr>
        <p:grpSpPr>
          <a:xfrm>
            <a:off x="6482634" y="2717700"/>
            <a:ext cx="4891173" cy="3565762"/>
            <a:chOff x="6482634" y="2717700"/>
            <a:chExt cx="4891173" cy="3565762"/>
          </a:xfrm>
        </p:grpSpPr>
        <p:pic>
          <p:nvPicPr>
            <p:cNvPr id="29" name="Picture 28" descr="A screenshot of a phone&#10;&#10;Description automatically generated">
              <a:extLst>
                <a:ext uri="{FF2B5EF4-FFF2-40B4-BE49-F238E27FC236}">
                  <a16:creationId xmlns:a16="http://schemas.microsoft.com/office/drawing/2014/main" id="{257AF946-3DBA-8AD4-7ECB-347FE7722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82634" y="3217053"/>
              <a:ext cx="2332046" cy="2911246"/>
            </a:xfrm>
            <a:prstGeom prst="rect">
              <a:avLst/>
            </a:prstGeom>
          </p:spPr>
        </p:pic>
        <p:pic>
          <p:nvPicPr>
            <p:cNvPr id="30" name="Picture 29" descr="A black microphone and a white background&#10;&#10;Description automatically generated">
              <a:extLst>
                <a:ext uri="{FF2B5EF4-FFF2-40B4-BE49-F238E27FC236}">
                  <a16:creationId xmlns:a16="http://schemas.microsoft.com/office/drawing/2014/main" id="{3AEE5021-6374-6168-37FB-6F43E9331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96282" y="2717700"/>
              <a:ext cx="704948" cy="495369"/>
            </a:xfrm>
            <a:prstGeom prst="rect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38" name="Picture 37" descr="A screenshot of a phone&#10;&#10;Description automatically generated">
              <a:extLst>
                <a:ext uri="{FF2B5EF4-FFF2-40B4-BE49-F238E27FC236}">
                  <a16:creationId xmlns:a16="http://schemas.microsoft.com/office/drawing/2014/main" id="{3ED440AB-34AA-A66A-B49C-3C229266B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36069" y="2727225"/>
              <a:ext cx="2137738" cy="3556237"/>
            </a:xfrm>
            <a:prstGeom prst="rect">
              <a:avLst/>
            </a:prstGeom>
          </p:spPr>
        </p:pic>
        <p:sp>
          <p:nvSpPr>
            <p:cNvPr id="40" name="AutoShape 304">
              <a:extLst>
                <a:ext uri="{FF2B5EF4-FFF2-40B4-BE49-F238E27FC236}">
                  <a16:creationId xmlns:a16="http://schemas.microsoft.com/office/drawing/2014/main" id="{36B5F5A9-1D71-A391-2432-0B75F965B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9291" y="5779039"/>
              <a:ext cx="684821" cy="289185"/>
            </a:xfrm>
            <a:prstGeom prst="rightArrow">
              <a:avLst>
                <a:gd name="adj1" fmla="val 52602"/>
                <a:gd name="adj2" fmla="val 59572"/>
              </a:avLst>
            </a:prstGeom>
            <a:solidFill>
              <a:srgbClr val="009DDC"/>
            </a:solidFill>
            <a:ln w="9525">
              <a:noFill/>
              <a:miter lim="800000"/>
              <a:headEnd/>
              <a:tailEnd/>
            </a:ln>
            <a:effectLst>
              <a:outerShdw blurRad="38100" dist="25400" dir="2700000" sx="99000" sy="99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8034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F64E24BE-3CBB-8BD3-D524-1C1D15029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296" y="1499419"/>
            <a:ext cx="7439408" cy="47436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E3665F-A2ED-7CA6-48BB-A178B39FB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Actions Menu for Calls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B0EB35-8178-4454-29CD-951942D4E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CF6A416-14A3-E467-2403-19B8B273C983}"/>
              </a:ext>
            </a:extLst>
          </p:cNvPr>
          <p:cNvGrpSpPr/>
          <p:nvPr/>
        </p:nvGrpSpPr>
        <p:grpSpPr>
          <a:xfrm>
            <a:off x="3515239" y="2158574"/>
            <a:ext cx="8016018" cy="2265949"/>
            <a:chOff x="3711885" y="2492862"/>
            <a:chExt cx="8016018" cy="226594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66BA609-4656-CF3B-B8C6-C23B0AF3CB1C}"/>
                </a:ext>
              </a:extLst>
            </p:cNvPr>
            <p:cNvGrpSpPr/>
            <p:nvPr/>
          </p:nvGrpSpPr>
          <p:grpSpPr>
            <a:xfrm>
              <a:off x="3711885" y="2492862"/>
              <a:ext cx="8016018" cy="2265949"/>
              <a:chOff x="3374318" y="2060242"/>
              <a:chExt cx="8016018" cy="2265949"/>
            </a:xfrm>
          </p:grpSpPr>
          <p:sp>
            <p:nvSpPr>
              <p:cNvPr id="25" name="AutoShape 303">
                <a:extLst>
                  <a:ext uri="{FF2B5EF4-FFF2-40B4-BE49-F238E27FC236}">
                    <a16:creationId xmlns:a16="http://schemas.microsoft.com/office/drawing/2014/main" id="{60C39358-C06B-9B53-A293-2803B063F7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348749" y="3745810"/>
                <a:ext cx="158456" cy="58038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Rounded Rectangle 143">
                <a:extLst>
                  <a:ext uri="{FF2B5EF4-FFF2-40B4-BE49-F238E27FC236}">
                    <a16:creationId xmlns:a16="http://schemas.microsoft.com/office/drawing/2014/main" id="{4BCD7100-CDA3-C042-E686-BD5828363687}"/>
                  </a:ext>
                </a:extLst>
              </p:cNvPr>
              <p:cNvSpPr/>
              <p:nvPr/>
            </p:nvSpPr>
            <p:spPr>
              <a:xfrm>
                <a:off x="3374318" y="3867989"/>
                <a:ext cx="1967022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Change call experience</a:t>
                </a:r>
              </a:p>
            </p:txBody>
          </p:sp>
          <p:sp>
            <p:nvSpPr>
              <p:cNvPr id="5" name="Line 315">
                <a:extLst>
                  <a:ext uri="{FF2B5EF4-FFF2-40B4-BE49-F238E27FC236}">
                    <a16:creationId xmlns:a16="http://schemas.microsoft.com/office/drawing/2014/main" id="{74CEEF97-A899-29C7-49FA-1387DA72E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232564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" name="Line 315">
                <a:extLst>
                  <a:ext uri="{FF2B5EF4-FFF2-40B4-BE49-F238E27FC236}">
                    <a16:creationId xmlns:a16="http://schemas.microsoft.com/office/drawing/2014/main" id="{78BFD7BB-5B07-2735-38A0-8DCCFF31D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510962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Rounded Rectangle 143">
                <a:extLst>
                  <a:ext uri="{FF2B5EF4-FFF2-40B4-BE49-F238E27FC236}">
                    <a16:creationId xmlns:a16="http://schemas.microsoft.com/office/drawing/2014/main" id="{36C44DC5-9431-E42E-6EF6-7E0C9FDAEDFF}"/>
                  </a:ext>
                </a:extLst>
              </p:cNvPr>
              <p:cNvSpPr/>
              <p:nvPr/>
            </p:nvSpPr>
            <p:spPr>
              <a:xfrm>
                <a:off x="8820424" y="2060242"/>
                <a:ext cx="2569912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Create recordings and transcripts</a:t>
                </a:r>
              </a:p>
            </p:txBody>
          </p:sp>
          <p:sp>
            <p:nvSpPr>
              <p:cNvPr id="31" name="Rounded Rectangle 143">
                <a:extLst>
                  <a:ext uri="{FF2B5EF4-FFF2-40B4-BE49-F238E27FC236}">
                    <a16:creationId xmlns:a16="http://schemas.microsoft.com/office/drawing/2014/main" id="{C515F090-001D-0DD7-8338-D5547A59F649}"/>
                  </a:ext>
                </a:extLst>
              </p:cNvPr>
              <p:cNvSpPr/>
              <p:nvPr/>
            </p:nvSpPr>
            <p:spPr>
              <a:xfrm>
                <a:off x="8820424" y="2403139"/>
                <a:ext cx="14630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Add a background</a:t>
                </a:r>
              </a:p>
            </p:txBody>
          </p:sp>
          <p:sp>
            <p:nvSpPr>
              <p:cNvPr id="11" name="Line 315">
                <a:extLst>
                  <a:ext uri="{FF2B5EF4-FFF2-40B4-BE49-F238E27FC236}">
                    <a16:creationId xmlns:a16="http://schemas.microsoft.com/office/drawing/2014/main" id="{8D95EDDA-8DE2-5938-8B9E-17ABCD72D4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07948" y="297175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ounded Rectangle 143">
                <a:extLst>
                  <a:ext uri="{FF2B5EF4-FFF2-40B4-BE49-F238E27FC236}">
                    <a16:creationId xmlns:a16="http://schemas.microsoft.com/office/drawing/2014/main" id="{B0335D34-576B-97B8-97BC-5CA0CFABDC90}"/>
                  </a:ext>
                </a:extLst>
              </p:cNvPr>
              <p:cNvSpPr/>
              <p:nvPr/>
            </p:nvSpPr>
            <p:spPr>
              <a:xfrm>
                <a:off x="8820424" y="2840294"/>
                <a:ext cx="1724025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algn="ctr" defTabSz="914400"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Turn on live captions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467196A-AC8A-6163-FBCD-087EC0A1713B}"/>
                </a:ext>
              </a:extLst>
            </p:cNvPr>
            <p:cNvSpPr/>
            <p:nvPr/>
          </p:nvSpPr>
          <p:spPr>
            <a:xfrm>
              <a:off x="7796980" y="3763287"/>
              <a:ext cx="491345" cy="20116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360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C02CA4-23A6-1472-CE1A-EB19C0A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4446B0-B910-D0F4-8FF9-449EA07C4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Calling People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4289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s_view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cancelled_meeting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window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control_bar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more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pped_out_shared_content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other_join_options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live_captions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working_while_meeting1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_meeting_recap_fig.pn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nonchannel_meeting_recap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_history_fig.pn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eting_recap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voicemail_fig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l_with_chat_pane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all_more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alendar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eeting_scheduled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ew_meeting_fig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cheduling_assistant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3189</TotalTime>
  <Words>786</Words>
  <Application>Microsoft Office PowerPoint</Application>
  <PresentationFormat>Widescreen</PresentationFormat>
  <Paragraphs>200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LO Choice</vt:lpstr>
      <vt:lpstr>Calling and Meeting in Teams</vt:lpstr>
      <vt:lpstr>Call People in Teams</vt:lpstr>
      <vt:lpstr>Teams Calls</vt:lpstr>
      <vt:lpstr>Call History</vt:lpstr>
      <vt:lpstr>The Voicemail List</vt:lpstr>
      <vt:lpstr>The Call Control Bar</vt:lpstr>
      <vt:lpstr>Camera and Microphone Controls</vt:lpstr>
      <vt:lpstr>The More Actions Menu for Calls</vt:lpstr>
      <vt:lpstr>PowerPoint Presentation</vt:lpstr>
      <vt:lpstr>Meet in Teams</vt:lpstr>
      <vt:lpstr>Meetings in Teams</vt:lpstr>
      <vt:lpstr>The Calendar View</vt:lpstr>
      <vt:lpstr>Join a Meeting Event</vt:lpstr>
      <vt:lpstr>New Meeting Creation</vt:lpstr>
      <vt:lpstr>The Scheduling Assistant</vt:lpstr>
      <vt:lpstr>Meeting Cancellation</vt:lpstr>
      <vt:lpstr>Roles in a Teams Meeting</vt:lpstr>
      <vt:lpstr>The Meeting Window</vt:lpstr>
      <vt:lpstr>The Meeting Control Bar</vt:lpstr>
      <vt:lpstr>The More Actions Menu for Meetings</vt:lpstr>
      <vt:lpstr>Pop Out Shared Content</vt:lpstr>
      <vt:lpstr>Other Join Options</vt:lpstr>
      <vt:lpstr>Live Captions</vt:lpstr>
      <vt:lpstr>Minimize a Meeting Using the Desktop App</vt:lpstr>
      <vt:lpstr>Minimize a Meeting Using the Web App</vt:lpstr>
      <vt:lpstr>The Meeting Recap Feature</vt:lpstr>
      <vt:lpstr>Summary of a Channel Meeting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Laurie Perry</cp:lastModifiedBy>
  <cp:revision>114</cp:revision>
  <dcterms:created xsi:type="dcterms:W3CDTF">2022-10-18T17:34:42Z</dcterms:created>
  <dcterms:modified xsi:type="dcterms:W3CDTF">2024-05-23T20:09:15Z</dcterms:modified>
</cp:coreProperties>
</file>